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embeddedFontLst>
    <p:embeddedFont>
      <p:font typeface="Roboto Mon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14CACA6-E491-419A-911E-EF98CFF7C55A}">
  <a:tblStyle styleId="{E14CACA6-E491-419A-911E-EF98CFF7C55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font" Target="fonts/RobotoMono-regular.fntdata"/><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font" Target="fonts/RobotoMono-italic.fntdata"/><Relationship Id="rId21" Type="http://schemas.openxmlformats.org/officeDocument/2006/relationships/slide" Target="slides/slide15.xml"/><Relationship Id="rId43" Type="http://schemas.openxmlformats.org/officeDocument/2006/relationships/font" Target="fonts/RobotoMono-bold.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RobotoMon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98eeb2534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98eeb2534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a1c404ac8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a1c404ac8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Clr>
                <a:srgbClr val="595959"/>
              </a:buClr>
              <a:buSzPts val="1200"/>
              <a:buChar char="●"/>
            </a:pPr>
            <a:r>
              <a:rPr lang="en" sz="1200">
                <a:solidFill>
                  <a:srgbClr val="595959"/>
                </a:solidFill>
              </a:rPr>
              <a:t>🔹 1. Ảnh hưởng theo Thương hiệu</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**Harley Davidson** và **BMW** có giá trung bình cao nhất (trên **300 triệu VND**), vượt trội so với các thương hiệu phổ thông.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Các thương hiệu như **Yamaha**, **SYM**, **Kawasaki** nằm ở nhóm trung bình (60–90 triệu).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Nhóm **“Khác”** có giá thấp nhất (~47 triệu).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**Kết luận:** Thương hiệu là yếu tố **phân biệt mạnh về phân khúc và giá trị xe**.</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 2. Ảnh hưởng theo Loại xe</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**Xe PKL (phân khối lớn)** có giá trung bình cao nhất (~70 triệu).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**Xe tay ga** đứng thứ hai (~45 triệu), trong khi **xe số** thấp hơn đáng kể (~15 triệu).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**Loại xe ảnh hưởng rõ rệt đến giá**, phản ánh theo **phân khúc sử dụng và mục đích**.</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 3. Ảnh hưởng theo Khu vực (Quận)</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Một số quận trung tâm TP.HCM như **Quận 1, 3, Bình Thạnh, Phú Nhuận** có giá trung bình cao nhất.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Các quận ngoại thành như **Bình Tân, Hóc Môn, Nhà Bè** có giá thấp hơn đáng kể.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**Khu vực bán** có tương quan với **thu nhập và nhu cầu thị trường**, ảnh hưởng đến giá niêm yết.</a:t>
            </a:r>
            <a:br>
              <a:rPr lang="en" sz="1200">
                <a:solidFill>
                  <a:srgbClr val="595959"/>
                </a:solidFill>
              </a:rPr>
            </a:b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Phân tích tương quan giữa giá và các biến đặc trưng bằng heatmap.</a:t>
            </a:r>
            <a:endParaRPr sz="12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 sz="1200">
                <a:solidFill>
                  <a:srgbClr val="595959"/>
                </a:solidFill>
              </a:rPr>
              <a:t>💡 </a:t>
            </a:r>
            <a:r>
              <a:rPr i="1" lang="en" sz="1200">
                <a:solidFill>
                  <a:srgbClr val="595959"/>
                </a:solidFill>
              </a:rPr>
              <a:t>Mục tiêu EDA: hiểu rõ cấu trúc dữ liệu, xác định yếu tố ảnh hưởng đến giá, và chuẩn bị cho bước xây dựng mô hình.</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t/>
            </a:r>
            <a:endParaRPr sz="1200">
              <a:solidFill>
                <a:srgbClr val="595959"/>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a1c404ac8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a1c404ac8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Clr>
                <a:srgbClr val="595959"/>
              </a:buClr>
              <a:buSzPts val="1200"/>
              <a:buChar char="●"/>
            </a:pPr>
            <a:r>
              <a:rPr lang="en" sz="1200">
                <a:solidFill>
                  <a:srgbClr val="595959"/>
                </a:solidFill>
              </a:rPr>
              <a:t>🔹 1. Ảnh hưởng theo Thương hiệu</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**Harley Davidson** và **BMW** có giá trung bình cao nhất (trên **300 triệu VND**), vượt trội so với các thương hiệu phổ thông.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Các thương hiệu như **Yamaha**, **SYM**, **Kawasaki** nằm ở nhóm trung bình (60–90 triệu).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Nhóm **“Khác”** có giá thấp nhất (~47 triệu).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**Kết luận:** Thương hiệu là yếu tố **phân biệt mạnh về phân khúc và giá trị xe**.</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 2. Ảnh hưởng theo Loại xe</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**Xe PKL (phân khối lớn)** có giá trung bình cao nhất (~70 triệu).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**Xe tay ga** đứng thứ hai (~45 triệu), trong khi **xe số** thấp hơn đáng kể (~15 triệu).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**Loại xe ảnh hưởng rõ rệt đến giá**, phản ánh theo **phân khúc sử dụng và mục đích**.</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 3. Ảnh hưởng theo Khu vực (Quận)</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Một số quận trung tâm TP.HCM như **Quận 1, 3, Bình Thạnh, Phú Nhuận** có giá trung bình cao nhất.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Các quận ngoại thành như **Bình Tân, Hóc Môn, Nhà Bè** có giá thấp hơn đáng kể.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**Khu vực bán** có tương quan với **thu nhập và nhu cầu thị trường**, ảnh hưởng đến giá niêm yết.</a:t>
            </a:r>
            <a:br>
              <a:rPr lang="en" sz="1200">
                <a:solidFill>
                  <a:srgbClr val="595959"/>
                </a:solidFill>
              </a:rPr>
            </a:b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Phân tích tương quan giữa giá và các biến đặc trưng bằng heatmap.</a:t>
            </a:r>
            <a:endParaRPr sz="12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 sz="1200">
                <a:solidFill>
                  <a:srgbClr val="595959"/>
                </a:solidFill>
              </a:rPr>
              <a:t>💡 </a:t>
            </a:r>
            <a:r>
              <a:rPr i="1" lang="en" sz="1200">
                <a:solidFill>
                  <a:srgbClr val="595959"/>
                </a:solidFill>
              </a:rPr>
              <a:t>Mục tiêu EDA: hiểu rõ cấu trúc dữ liệu, xác định yếu tố ảnh hưởng đến giá, và chuẩn bị cho bước xây dựng mô hình.</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t/>
            </a:r>
            <a:endParaRPr sz="1200">
              <a:solidFill>
                <a:srgbClr val="595959"/>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a1c404ac8a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a1c404ac8a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Clr>
                <a:srgbClr val="595959"/>
              </a:buClr>
              <a:buSzPts val="1200"/>
              <a:buChar char="●"/>
            </a:pPr>
            <a:r>
              <a:rPr lang="en" sz="1200">
                <a:solidFill>
                  <a:srgbClr val="595959"/>
                </a:solidFill>
              </a:rPr>
              <a:t>🔹 1. Ảnh hưởng theo Thương hiệu</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**Harley Davidson** và **BMW** có giá trung bình cao nhất (trên **300 triệu VND**), vượt trội so với các thương hiệu phổ thông.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Các thương hiệu như **Yamaha**, **SYM**, **Kawasaki** nằm ở nhóm trung bình (60–90 triệu).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Nhóm **“Khác”** có giá thấp nhất (~47 triệu).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**Kết luận:** Thương hiệu là yếu tố **phân biệt mạnh về phân khúc và giá trị xe**.</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 2. Ảnh hưởng theo Loại xe</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**Xe PKL (phân khối lớn)** có giá trung bình cao nhất (~70 triệu).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**Xe tay ga** đứng thứ hai (~45 triệu), trong khi **xe số** thấp hơn đáng kể (~15 triệu).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**Loại xe ảnh hưởng rõ rệt đến giá**, phản ánh theo **phân khúc sử dụng và mục đích**.</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 3. Ảnh hưởng theo Khu vực (Quận)</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Một số quận trung tâm TP.HCM như **Quận 1, 3, Bình Thạnh, Phú Nhuận** có giá trung bình cao nhất.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Các quận ngoại thành như **Bình Tân, Hóc Môn, Nhà Bè** có giá thấp hơn đáng kể.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**Khu vực bán** có tương quan với **thu nhập và nhu cầu thị trường**, ảnh hưởng đến giá niêm yết.</a:t>
            </a:r>
            <a:br>
              <a:rPr lang="en" sz="1200">
                <a:solidFill>
                  <a:srgbClr val="595959"/>
                </a:solidFill>
              </a:rPr>
            </a:b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Phân tích tương quan giữa giá và các biến đặc trưng bằng heatmap.</a:t>
            </a:r>
            <a:endParaRPr sz="12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 sz="1200">
                <a:solidFill>
                  <a:srgbClr val="595959"/>
                </a:solidFill>
              </a:rPr>
              <a:t>💡 </a:t>
            </a:r>
            <a:r>
              <a:rPr i="1" lang="en" sz="1200">
                <a:solidFill>
                  <a:srgbClr val="595959"/>
                </a:solidFill>
              </a:rPr>
              <a:t>Mục tiêu EDA: hiểu rõ cấu trúc dữ liệu, xác định yếu tố ảnh hưởng đến giá, và chuẩn bị cho bước xây dựng mô hình.</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t/>
            </a:r>
            <a:endParaRPr sz="1200">
              <a:solidFill>
                <a:srgbClr val="595959"/>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a1c404ac8a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a1c404ac8a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Clr>
                <a:srgbClr val="595959"/>
              </a:buClr>
              <a:buSzPts val="1200"/>
              <a:buChar char="●"/>
            </a:pPr>
            <a:r>
              <a:rPr lang="en" sz="1200">
                <a:solidFill>
                  <a:srgbClr val="595959"/>
                </a:solidFill>
              </a:rPr>
              <a:t>🔹 1. Ảnh hưởng theo Thương hiệu</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**Harley Davidson** và **BMW** có giá trung bình cao nhất (trên **300 triệu VND**), vượt trội so với các thương hiệu phổ thông.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Các thương hiệu như **Yamaha**, **SYM**, **Kawasaki** nằm ở nhóm trung bình (60–90 triệu).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Nhóm **“Khác”** có giá thấp nhất (~47 triệu).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**Kết luận:** Thương hiệu là yếu tố **phân biệt mạnh về phân khúc và giá trị xe**.</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 2. Ảnh hưởng theo Loại xe</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**Xe PKL (phân khối lớn)** có giá trung bình cao nhất (~70 triệu).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**Xe tay ga** đứng thứ hai (~45 triệu), trong khi **xe số** thấp hơn đáng kể (~15 triệu).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**Loại xe ảnh hưởng rõ rệt đến giá**, phản ánh theo **phân khúc sử dụng và mục đích**.</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 3. Ảnh hưởng theo Khu vực (Quận)</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Một số quận trung tâm TP.HCM như **Quận 1, 3, Bình Thạnh, Phú Nhuận** có giá trung bình cao nhất.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Các quận ngoại thành như **Bình Tân, Hóc Môn, Nhà Bè** có giá thấp hơn đáng kể.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**Khu vực bán** có tương quan với **thu nhập và nhu cầu thị trường**, ảnh hưởng đến giá niêm yết.</a:t>
            </a:r>
            <a:br>
              <a:rPr lang="en" sz="1200">
                <a:solidFill>
                  <a:srgbClr val="595959"/>
                </a:solidFill>
              </a:rPr>
            </a:b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Phân tích tương quan giữa giá và các biến đặc trưng bằng heatmap.</a:t>
            </a:r>
            <a:endParaRPr sz="12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 sz="1200">
                <a:solidFill>
                  <a:srgbClr val="595959"/>
                </a:solidFill>
              </a:rPr>
              <a:t>💡 </a:t>
            </a:r>
            <a:r>
              <a:rPr i="1" lang="en" sz="1200">
                <a:solidFill>
                  <a:srgbClr val="595959"/>
                </a:solidFill>
              </a:rPr>
              <a:t>Mục tiêu EDA: hiểu rõ cấu trúc dữ liệu, xác định yếu tố ảnh hưởng đến giá, và chuẩn bị cho bước xây dựng mô hình.</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t/>
            </a:r>
            <a:endParaRPr sz="1200">
              <a:solidFill>
                <a:srgbClr val="595959"/>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a1753d7578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a1753d7578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Clr>
                <a:srgbClr val="595959"/>
              </a:buClr>
              <a:buSzPts val="1200"/>
              <a:buChar char="●"/>
            </a:pPr>
            <a:r>
              <a:rPr lang="en" sz="1200">
                <a:solidFill>
                  <a:srgbClr val="595959"/>
                </a:solidFill>
              </a:rPr>
              <a:t>🔹 1. Ảnh hưởng theo Thương hiệu</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**Harley Davidson** và **BMW** có giá trung bình cao nhất (trên **300 triệu VND**), vượt trội so với các thương hiệu phổ thông.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Các thương hiệu như **Yamaha**, **SYM**, **Kawasaki** nằm ở nhóm trung bình (60–90 triệu).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Nhóm **“Khác”** có giá thấp nhất (~47 triệu).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**Kết luận:** Thương hiệu là yếu tố **phân biệt mạnh về phân khúc và giá trị xe**.</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 2. Ảnh hưởng theo Loại xe</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**Xe PKL (phân khối lớn)** có giá trung bình cao nhất (~70 triệu).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**Xe tay ga** đứng thứ hai (~45 triệu), trong khi **xe số** thấp hơn đáng kể (~15 triệu).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**Loại xe ảnh hưởng rõ rệt đến giá**, phản ánh theo **phân khúc sử dụng và mục đích**.</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 3. Ảnh hưởng theo Khu vực (Quận)</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Một số quận trung tâm TP.HCM như **Quận 1, 3, Bình Thạnh, Phú Nhuận** có giá trung bình cao nhất.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Các quận ngoại thành như **Bình Tân, Hóc Môn, Nhà Bè** có giá thấp hơn đáng kể.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**Khu vực bán** có tương quan với **thu nhập và nhu cầu thị trường**, ảnh hưởng đến giá niêm yết.</a:t>
            </a:r>
            <a:br>
              <a:rPr lang="en" sz="1200">
                <a:solidFill>
                  <a:srgbClr val="595959"/>
                </a:solidFill>
              </a:rPr>
            </a:b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Phân tích tương quan giữa giá và các biến đặc trưng bằng heatmap.</a:t>
            </a:r>
            <a:endParaRPr sz="1200">
              <a:solidFill>
                <a:srgbClr val="595959"/>
              </a:solidFill>
            </a:endParaRPr>
          </a:p>
          <a:p>
            <a:pPr indent="0" lvl="0" marL="0" rtl="0" algn="l">
              <a:lnSpc>
                <a:spcPct val="115000"/>
              </a:lnSpc>
              <a:spcBef>
                <a:spcPts val="1200"/>
              </a:spcBef>
              <a:spcAft>
                <a:spcPts val="1200"/>
              </a:spcAft>
              <a:buClr>
                <a:schemeClr val="dk1"/>
              </a:buClr>
              <a:buSzPts val="1100"/>
              <a:buFont typeface="Arial"/>
              <a:buNone/>
            </a:pPr>
            <a:r>
              <a:rPr lang="en" sz="1200">
                <a:solidFill>
                  <a:srgbClr val="595959"/>
                </a:solidFill>
              </a:rPr>
              <a:t>💡 </a:t>
            </a:r>
            <a:r>
              <a:rPr i="1" lang="en" sz="1200">
                <a:solidFill>
                  <a:srgbClr val="595959"/>
                </a:solidFill>
              </a:rPr>
              <a:t>Mục tiêu EDA: hiểu rõ cấu trúc dữ liệu, xác định yếu tố ảnh hưởng đến giá, và chuẩn bị cho bước xây dựng mô hình.</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a1753d7578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a1753d7578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98eeb25347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98eeb2534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a1c404ac8a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a1c404ac8a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98eeb2534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98eeb2534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Lý do chọn 3 mô hình này (Ridge, Random Forest, Gradient Boosting) trên cả hai môi trường (ML truyền thống và PySpark):</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1️⃣ Ridge Regression:</a:t>
            </a:r>
            <a:br>
              <a:rPr b="1" lang="en">
                <a:solidFill>
                  <a:schemeClr val="dk1"/>
                </a:solidFill>
              </a:rPr>
            </a:br>
            <a:r>
              <a:rPr lang="en">
                <a:solidFill>
                  <a:schemeClr val="dk1"/>
                </a:solidFill>
              </a:rPr>
              <a:t> → Là mô hình tuyến tính có </a:t>
            </a:r>
            <a:r>
              <a:rPr b="1" lang="en">
                <a:solidFill>
                  <a:schemeClr val="dk1"/>
                </a:solidFill>
              </a:rPr>
              <a:t>regularization (L2)</a:t>
            </a:r>
            <a:r>
              <a:rPr lang="en">
                <a:solidFill>
                  <a:schemeClr val="dk1"/>
                </a:solidFill>
              </a:rPr>
              <a:t> giúp kiểm soát overfitting, làm chuẩn so sánh cơ bản (baseline).</a:t>
            </a:r>
            <a:br>
              <a:rPr lang="en">
                <a:solidFill>
                  <a:schemeClr val="dk1"/>
                </a:solidFill>
              </a:rPr>
            </a:br>
            <a:r>
              <a:rPr lang="en">
                <a:solidFill>
                  <a:schemeClr val="dk1"/>
                </a:solidFill>
              </a:rPr>
              <a:t> → Dễ huấn luyện, nhanh, và giúp đánh giá độ phức tạp cần thiết khi so với các mô hình phi tuyến.</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2️⃣ Random Forest:</a:t>
            </a:r>
            <a:br>
              <a:rPr b="1" lang="en">
                <a:solidFill>
                  <a:schemeClr val="dk1"/>
                </a:solidFill>
              </a:rPr>
            </a:br>
            <a:r>
              <a:rPr lang="en">
                <a:solidFill>
                  <a:schemeClr val="dk1"/>
                </a:solidFill>
              </a:rPr>
              <a:t> → Mô hình </a:t>
            </a:r>
            <a:r>
              <a:rPr b="1" lang="en">
                <a:solidFill>
                  <a:schemeClr val="dk1"/>
                </a:solidFill>
              </a:rPr>
              <a:t>ensemble phi tuyến</a:t>
            </a:r>
            <a:r>
              <a:rPr lang="en">
                <a:solidFill>
                  <a:schemeClr val="dk1"/>
                </a:solidFill>
              </a:rPr>
              <a:t>, tổng hợp nhiều cây quyết định để tăng độ chính xác.</a:t>
            </a:r>
            <a:br>
              <a:rPr lang="en">
                <a:solidFill>
                  <a:schemeClr val="dk1"/>
                </a:solidFill>
              </a:rPr>
            </a:br>
            <a:r>
              <a:rPr lang="en">
                <a:solidFill>
                  <a:schemeClr val="dk1"/>
                </a:solidFill>
              </a:rPr>
              <a:t> → Ổn định, ít nhạy với nhiễu và xử lý tốt dữ liệu có mối quan hệ phức tạp.</a:t>
            </a:r>
            <a:br>
              <a:rPr lang="en">
                <a:solidFill>
                  <a:schemeClr val="dk1"/>
                </a:solidFill>
              </a:rPr>
            </a:br>
            <a:r>
              <a:rPr lang="en">
                <a:solidFill>
                  <a:schemeClr val="dk1"/>
                </a:solidFill>
              </a:rPr>
              <a:t> → Trong PySpark, </a:t>
            </a:r>
            <a:r>
              <a:rPr lang="en">
                <a:solidFill>
                  <a:srgbClr val="188038"/>
                </a:solidFill>
                <a:latin typeface="Roboto Mono"/>
                <a:ea typeface="Roboto Mono"/>
                <a:cs typeface="Roboto Mono"/>
                <a:sym typeface="Roboto Mono"/>
              </a:rPr>
              <a:t>RandomForestRegressor</a:t>
            </a:r>
            <a:r>
              <a:rPr lang="en">
                <a:solidFill>
                  <a:schemeClr val="dk1"/>
                </a:solidFill>
              </a:rPr>
              <a:t> tối ưu cho tính song song, phù hợp với dữ liệu lớn.</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3️⃣ Gradient Boosting (GBTRegressor):</a:t>
            </a:r>
            <a:br>
              <a:rPr b="1" lang="en">
                <a:solidFill>
                  <a:schemeClr val="dk1"/>
                </a:solidFill>
              </a:rPr>
            </a:br>
            <a:r>
              <a:rPr lang="en">
                <a:solidFill>
                  <a:schemeClr val="dk1"/>
                </a:solidFill>
              </a:rPr>
              <a:t> → Là mô hình mạnh nhất trong nhóm — học dần dần từ lỗi của mô hình trước, giúp tăng độ chính xác đáng kể.</a:t>
            </a:r>
            <a:br>
              <a:rPr lang="en">
                <a:solidFill>
                  <a:schemeClr val="dk1"/>
                </a:solidFill>
              </a:rPr>
            </a:br>
            <a:r>
              <a:rPr lang="en">
                <a:solidFill>
                  <a:schemeClr val="dk1"/>
                </a:solidFill>
              </a:rPr>
              <a:t> → Mô tả tốt quan hệ phi tuyến giữa các đặc trưng và giá.</a:t>
            </a:r>
            <a:br>
              <a:rPr lang="en">
                <a:solidFill>
                  <a:schemeClr val="dk1"/>
                </a:solidFill>
              </a:rPr>
            </a:br>
            <a:r>
              <a:rPr lang="en">
                <a:solidFill>
                  <a:schemeClr val="dk1"/>
                </a:solidFill>
              </a:rPr>
              <a:t> → Dù huấn luyện lâu hơn, nhưng trong PySpark, GBT vẫn chạy hiệu quả nhờ </a:t>
            </a:r>
            <a:r>
              <a:rPr b="1" lang="en">
                <a:solidFill>
                  <a:schemeClr val="dk1"/>
                </a:solidFill>
              </a:rPr>
              <a:t>phân tán tính toán</a:t>
            </a:r>
            <a:r>
              <a:rPr lang="en">
                <a:solidFill>
                  <a:schemeClr val="dk1"/>
                </a:solidFill>
              </a:rPr>
              <a:t>, nên được chọn làm mô hình chính.</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Tóm lại:</a:t>
            </a:r>
            <a:br>
              <a:rPr b="1" lang="en">
                <a:solidFill>
                  <a:schemeClr val="dk1"/>
                </a:solidFill>
              </a:rPr>
            </a:br>
            <a:r>
              <a:rPr lang="en">
                <a:solidFill>
                  <a:schemeClr val="dk1"/>
                </a:solidFill>
              </a:rPr>
              <a:t> Ba mô hình được chọn giúp </a:t>
            </a:r>
            <a:r>
              <a:rPr b="1" lang="en">
                <a:solidFill>
                  <a:schemeClr val="dk1"/>
                </a:solidFill>
              </a:rPr>
              <a:t>so sánh toàn diện giữa tuyến tính và phi tuyến</a:t>
            </a:r>
            <a:r>
              <a:rPr lang="en">
                <a:solidFill>
                  <a:schemeClr val="dk1"/>
                </a:solidFill>
              </a:rPr>
              <a:t>, đồng thời kiểm tra khả năng mở rộng giữa </a:t>
            </a:r>
            <a:r>
              <a:rPr b="1" lang="en">
                <a:solidFill>
                  <a:schemeClr val="dk1"/>
                </a:solidFill>
              </a:rPr>
              <a:t>môi trường cục bộ (ML truyền thống)</a:t>
            </a:r>
            <a:r>
              <a:rPr lang="en">
                <a:solidFill>
                  <a:schemeClr val="dk1"/>
                </a:solidFill>
              </a:rPr>
              <a:t> và </a:t>
            </a:r>
            <a:r>
              <a:rPr b="1" lang="en">
                <a:solidFill>
                  <a:schemeClr val="dk1"/>
                </a:solidFill>
              </a:rPr>
              <a:t>môi trường xử lý phân tán (PySpark)</a:t>
            </a:r>
            <a:r>
              <a:rPr lang="en">
                <a:solidFill>
                  <a:schemeClr val="dk1"/>
                </a:solidFill>
              </a:rPr>
              <a:t>.</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a1c404ac8a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a1c404ac8a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Lý do chọn 3 mô hình này (Ridge, Random Forest, Gradient Boosting) trên cả hai môi trường (ML truyền thống và PySpark):</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1️⃣ Ridge Regression:</a:t>
            </a:r>
            <a:br>
              <a:rPr b="1" lang="en">
                <a:solidFill>
                  <a:schemeClr val="dk1"/>
                </a:solidFill>
              </a:rPr>
            </a:br>
            <a:r>
              <a:rPr lang="en">
                <a:solidFill>
                  <a:schemeClr val="dk1"/>
                </a:solidFill>
              </a:rPr>
              <a:t> → Là mô hình tuyến tính có </a:t>
            </a:r>
            <a:r>
              <a:rPr b="1" lang="en">
                <a:solidFill>
                  <a:schemeClr val="dk1"/>
                </a:solidFill>
              </a:rPr>
              <a:t>regularization (L2)</a:t>
            </a:r>
            <a:r>
              <a:rPr lang="en">
                <a:solidFill>
                  <a:schemeClr val="dk1"/>
                </a:solidFill>
              </a:rPr>
              <a:t> giúp kiểm soát overfitting, làm chuẩn so sánh cơ bản (baseline).</a:t>
            </a:r>
            <a:br>
              <a:rPr lang="en">
                <a:solidFill>
                  <a:schemeClr val="dk1"/>
                </a:solidFill>
              </a:rPr>
            </a:br>
            <a:r>
              <a:rPr lang="en">
                <a:solidFill>
                  <a:schemeClr val="dk1"/>
                </a:solidFill>
              </a:rPr>
              <a:t> → Dễ huấn luyện, nhanh, và giúp đánh giá độ phức tạp cần thiết khi so với các mô hình phi tuyến.</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2️⃣ Random Forest:</a:t>
            </a:r>
            <a:br>
              <a:rPr b="1" lang="en">
                <a:solidFill>
                  <a:schemeClr val="dk1"/>
                </a:solidFill>
              </a:rPr>
            </a:br>
            <a:r>
              <a:rPr lang="en">
                <a:solidFill>
                  <a:schemeClr val="dk1"/>
                </a:solidFill>
              </a:rPr>
              <a:t> → Mô hình </a:t>
            </a:r>
            <a:r>
              <a:rPr b="1" lang="en">
                <a:solidFill>
                  <a:schemeClr val="dk1"/>
                </a:solidFill>
              </a:rPr>
              <a:t>ensemble phi tuyến</a:t>
            </a:r>
            <a:r>
              <a:rPr lang="en">
                <a:solidFill>
                  <a:schemeClr val="dk1"/>
                </a:solidFill>
              </a:rPr>
              <a:t>, tổng hợp nhiều cây quyết định để tăng độ chính xác.</a:t>
            </a:r>
            <a:br>
              <a:rPr lang="en">
                <a:solidFill>
                  <a:schemeClr val="dk1"/>
                </a:solidFill>
              </a:rPr>
            </a:br>
            <a:r>
              <a:rPr lang="en">
                <a:solidFill>
                  <a:schemeClr val="dk1"/>
                </a:solidFill>
              </a:rPr>
              <a:t> → Ổn định, ít nhạy với nhiễu và xử lý tốt dữ liệu có mối quan hệ phức tạp.</a:t>
            </a:r>
            <a:br>
              <a:rPr lang="en">
                <a:solidFill>
                  <a:schemeClr val="dk1"/>
                </a:solidFill>
              </a:rPr>
            </a:br>
            <a:r>
              <a:rPr lang="en">
                <a:solidFill>
                  <a:schemeClr val="dk1"/>
                </a:solidFill>
              </a:rPr>
              <a:t> → Trong PySpark, </a:t>
            </a:r>
            <a:r>
              <a:rPr lang="en">
                <a:solidFill>
                  <a:srgbClr val="188038"/>
                </a:solidFill>
                <a:latin typeface="Roboto Mono"/>
                <a:ea typeface="Roboto Mono"/>
                <a:cs typeface="Roboto Mono"/>
                <a:sym typeface="Roboto Mono"/>
              </a:rPr>
              <a:t>RandomForestRegressor</a:t>
            </a:r>
            <a:r>
              <a:rPr lang="en">
                <a:solidFill>
                  <a:schemeClr val="dk1"/>
                </a:solidFill>
              </a:rPr>
              <a:t> tối ưu cho tính song song, phù hợp với dữ liệu lớn.</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3️⃣ Gradient Boosting (GBTRegressor):</a:t>
            </a:r>
            <a:br>
              <a:rPr b="1" lang="en">
                <a:solidFill>
                  <a:schemeClr val="dk1"/>
                </a:solidFill>
              </a:rPr>
            </a:br>
            <a:r>
              <a:rPr lang="en">
                <a:solidFill>
                  <a:schemeClr val="dk1"/>
                </a:solidFill>
              </a:rPr>
              <a:t> → Là mô hình mạnh nhất trong nhóm — học dần dần từ lỗi của mô hình trước, giúp tăng độ chính xác đáng kể.</a:t>
            </a:r>
            <a:br>
              <a:rPr lang="en">
                <a:solidFill>
                  <a:schemeClr val="dk1"/>
                </a:solidFill>
              </a:rPr>
            </a:br>
            <a:r>
              <a:rPr lang="en">
                <a:solidFill>
                  <a:schemeClr val="dk1"/>
                </a:solidFill>
              </a:rPr>
              <a:t> → Mô tả tốt quan hệ phi tuyến giữa các đặc trưng và giá.</a:t>
            </a:r>
            <a:br>
              <a:rPr lang="en">
                <a:solidFill>
                  <a:schemeClr val="dk1"/>
                </a:solidFill>
              </a:rPr>
            </a:br>
            <a:r>
              <a:rPr lang="en">
                <a:solidFill>
                  <a:schemeClr val="dk1"/>
                </a:solidFill>
              </a:rPr>
              <a:t> → Dù huấn luyện lâu hơn, nhưng trong PySpark, GBT vẫn chạy hiệu quả nhờ </a:t>
            </a:r>
            <a:r>
              <a:rPr b="1" lang="en">
                <a:solidFill>
                  <a:schemeClr val="dk1"/>
                </a:solidFill>
              </a:rPr>
              <a:t>phân tán tính toán</a:t>
            </a:r>
            <a:r>
              <a:rPr lang="en">
                <a:solidFill>
                  <a:schemeClr val="dk1"/>
                </a:solidFill>
              </a:rPr>
              <a:t>, nên được chọn làm mô hình chính.</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Tóm lại:</a:t>
            </a:r>
            <a:br>
              <a:rPr b="1" lang="en">
                <a:solidFill>
                  <a:schemeClr val="dk1"/>
                </a:solidFill>
              </a:rPr>
            </a:br>
            <a:r>
              <a:rPr lang="en">
                <a:solidFill>
                  <a:schemeClr val="dk1"/>
                </a:solidFill>
              </a:rPr>
              <a:t> Ba mô hình được chọn giúp </a:t>
            </a:r>
            <a:r>
              <a:rPr b="1" lang="en">
                <a:solidFill>
                  <a:schemeClr val="dk1"/>
                </a:solidFill>
              </a:rPr>
              <a:t>so sánh toàn diện giữa tuyến tính và phi tuyến</a:t>
            </a:r>
            <a:r>
              <a:rPr lang="en">
                <a:solidFill>
                  <a:schemeClr val="dk1"/>
                </a:solidFill>
              </a:rPr>
              <a:t>, đồng thời kiểm tra khả năng mở rộng giữa </a:t>
            </a:r>
            <a:r>
              <a:rPr b="1" lang="en">
                <a:solidFill>
                  <a:schemeClr val="dk1"/>
                </a:solidFill>
              </a:rPr>
              <a:t>môi trường cục bộ (ML truyền thống)</a:t>
            </a:r>
            <a:r>
              <a:rPr lang="en">
                <a:solidFill>
                  <a:schemeClr val="dk1"/>
                </a:solidFill>
              </a:rPr>
              <a:t> và </a:t>
            </a:r>
            <a:r>
              <a:rPr b="1" lang="en">
                <a:solidFill>
                  <a:schemeClr val="dk1"/>
                </a:solidFill>
              </a:rPr>
              <a:t>môi trường xử lý phân tán (PySpark)</a:t>
            </a:r>
            <a:r>
              <a:rPr lang="en">
                <a:solidFill>
                  <a:schemeClr val="dk1"/>
                </a:solidFill>
              </a:rPr>
              <a:t>.</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98eeb2534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98eeb2534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98eeb25347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98eeb2534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Cả hai môi trường (PySpark và ML truyền thống) đều cho kết quả tương tự về </a:t>
            </a:r>
            <a:r>
              <a:rPr b="1" lang="en">
                <a:solidFill>
                  <a:schemeClr val="dk1"/>
                </a:solidFill>
              </a:rPr>
              <a:t>thứ hạng mô hình</a:t>
            </a:r>
            <a:r>
              <a:rPr lang="en">
                <a:solidFill>
                  <a:schemeClr val="dk1"/>
                </a:solidFill>
              </a:rPr>
              <a:t>: </a:t>
            </a:r>
            <a:r>
              <a:rPr b="1" lang="en">
                <a:solidFill>
                  <a:schemeClr val="dk1"/>
                </a:solidFill>
              </a:rPr>
              <a:t>Gradient Boosting &gt; Random Forest &gt; Ridge</a:t>
            </a:r>
            <a:r>
              <a:rPr lang="en">
                <a:solidFill>
                  <a:schemeClr val="dk1"/>
                </a:solidFill>
              </a:rPr>
              <a:t>.</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Trên </a:t>
            </a:r>
            <a:r>
              <a:rPr b="1" lang="en">
                <a:solidFill>
                  <a:schemeClr val="dk1"/>
                </a:solidFill>
              </a:rPr>
              <a:t>PySpark</a:t>
            </a:r>
            <a:r>
              <a:rPr lang="en">
                <a:solidFill>
                  <a:schemeClr val="dk1"/>
                </a:solidFill>
              </a:rPr>
              <a:t>, R²_test = </a:t>
            </a:r>
            <a:r>
              <a:rPr b="1" lang="en">
                <a:solidFill>
                  <a:schemeClr val="dk1"/>
                </a:solidFill>
              </a:rPr>
              <a:t>0.55</a:t>
            </a:r>
            <a:r>
              <a:rPr lang="en">
                <a:solidFill>
                  <a:schemeClr val="dk1"/>
                </a:solidFill>
              </a:rPr>
              <a:t>, thấp hơn một chút so với mô hình ML truyền thống (≈0.61), do Spark xử lý phân tán nên độ chính xác giảm nhẹ nhưng tốc độ xử lý nhanh và ổn định hơn với dữ liệu lớn.</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Ridge</a:t>
            </a:r>
            <a:r>
              <a:rPr lang="en">
                <a:solidFill>
                  <a:schemeClr val="dk1"/>
                </a:solidFill>
              </a:rPr>
              <a:t> có R² thấp và biểu hiện underfit → không phù hợp.</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Chọn </a:t>
            </a:r>
            <a:r>
              <a:rPr b="1" lang="en">
                <a:solidFill>
                  <a:schemeClr val="dk1"/>
                </a:solidFill>
              </a:rPr>
              <a:t>Gradient Boosting</a:t>
            </a:r>
            <a:r>
              <a:rPr lang="en">
                <a:solidFill>
                  <a:schemeClr val="dk1"/>
                </a:solidFill>
              </a:rPr>
              <a:t> vì:</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Có </a:t>
            </a:r>
            <a:r>
              <a:rPr b="1" lang="en">
                <a:solidFill>
                  <a:schemeClr val="dk1"/>
                </a:solidFill>
              </a:rPr>
              <a:t>R² cao nhất</a:t>
            </a:r>
            <a:r>
              <a:rPr lang="en">
                <a:solidFill>
                  <a:schemeClr val="dk1"/>
                </a:solidFill>
              </a:rPr>
              <a:t>, sai số (MAE, RMSE) thấp nhất.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Hiệu năng ổn định ở cả train và test → không overfit.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Cân bằng giữa </a:t>
            </a:r>
            <a:r>
              <a:rPr b="1" lang="en">
                <a:solidFill>
                  <a:schemeClr val="dk1"/>
                </a:solidFill>
              </a:rPr>
              <a:t>độ chính xác và khả năng mở rộng</a:t>
            </a:r>
            <a:r>
              <a:rPr lang="en">
                <a:solidFill>
                  <a:schemeClr val="dk1"/>
                </a:solidFill>
              </a:rPr>
              <a:t> (Spark chạy tốt với dữ liệu lớn).</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a1753d757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a1753d757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Trong PySpark, mô hình được huấn luyện trên dữ liệu lớn và phân tán nên biểu đồ y_true vs y_pred cho thấy các điểm tập trung khá sát đường chéo y = x, chứng tỏ mô hình dự đoán khá tốt xu hướng giá thực tế. Tuy nhiên, vẫn có một số điểm lệch xa ở vùng giá cao, cho thấy PySpark chưa mô tả tốt các mẫu xe đắt tiền hoặc ngoại lệ. Mô hình này phù hợp khi cần xử lý khối lượng dữ liệu lớn, ưu tiên tốc độ và khả năng mở rộng.</a:t>
            </a:r>
            <a:endParaRPr/>
          </a:p>
          <a:p>
            <a:pPr indent="0" lvl="0" marL="0" rtl="0" algn="l">
              <a:lnSpc>
                <a:spcPct val="115000"/>
              </a:lnSpc>
              <a:spcBef>
                <a:spcPts val="1200"/>
              </a:spcBef>
              <a:spcAft>
                <a:spcPts val="0"/>
              </a:spcAft>
              <a:buClr>
                <a:schemeClr val="dk1"/>
              </a:buClr>
              <a:buSzPts val="1100"/>
              <a:buFont typeface="Arial"/>
              <a:buNone/>
            </a:pPr>
            <a:r>
              <a:rPr lang="en"/>
              <a:t>Trong khi đó, mô hình Gradient Boosting trong sklearn (ML truyền thống) cho kết quả chi tiết và ổn định hơn. Biểu đồ giá thực vs giá dự đoán thể hiện mối quan hệ tuyến tính rõ ràng, đồng thời dùng thang màu theo Z-score để phân biệt sai lệch — giúp dễ dàng nhận biết xe đắt bất thường hoặc rẻ bất thường.</a:t>
            </a:r>
            <a:endParaRPr/>
          </a:p>
          <a:p>
            <a:pPr indent="0" lvl="0" marL="0" rtl="0" algn="l">
              <a:spcBef>
                <a:spcPts val="120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98eeb25347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98eeb25347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a:solidFill>
                  <a:schemeClr val="dk1"/>
                </a:solidFill>
              </a:rPr>
              <a:t>ường </a:t>
            </a:r>
            <a:r>
              <a:rPr b="1" lang="en">
                <a:solidFill>
                  <a:schemeClr val="dk1"/>
                </a:solidFill>
              </a:rPr>
              <a:t>màu xanh (giá thực tế)</a:t>
            </a:r>
            <a:r>
              <a:rPr lang="en">
                <a:solidFill>
                  <a:schemeClr val="dk1"/>
                </a:solidFill>
              </a:rPr>
              <a:t> và </a:t>
            </a:r>
            <a:r>
              <a:rPr b="1" lang="en">
                <a:solidFill>
                  <a:schemeClr val="dk1"/>
                </a:solidFill>
              </a:rPr>
              <a:t>màu cam (giá dự đoán)</a:t>
            </a:r>
            <a:r>
              <a:rPr lang="en">
                <a:solidFill>
                  <a:schemeClr val="dk1"/>
                </a:solidFill>
              </a:rPr>
              <a:t> có xu hướng tương đồng → mô hình học được quy luật biến động giá khá tốt.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Ở vùng giá thấp và trung bình, hai đường bám sát nhau → </a:t>
            </a:r>
            <a:r>
              <a:rPr b="1" lang="en">
                <a:solidFill>
                  <a:schemeClr val="dk1"/>
                </a:solidFill>
              </a:rPr>
              <a:t>dự đoán ổn định</a:t>
            </a:r>
            <a:r>
              <a:rPr lang="en">
                <a:solidFill>
                  <a:schemeClr val="dk1"/>
                </a:solidFill>
              </a:rPr>
              <a: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Ở nhóm xe giá cao (phía cuối biểu đồ), sai lệch tăng nhẹ — mô hình có xu hướng </a:t>
            </a:r>
            <a:r>
              <a:rPr b="1" lang="en">
                <a:solidFill>
                  <a:schemeClr val="dk1"/>
                </a:solidFill>
              </a:rPr>
              <a:t>dự đoán thấp hơn thực tế</a:t>
            </a:r>
            <a:r>
              <a:rPr lang="en">
                <a:solidFill>
                  <a:schemeClr val="dk1"/>
                </a:solidFill>
              </a:rPr>
              <a:t> cho các xe đắt tiền.</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Dữ liệu giá cao ít và nhiễu hơn, nên sai số này là chấp nhận được.</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Kết luận:</a:t>
            </a:r>
            <a:br>
              <a:rPr b="1" lang="en">
                <a:solidFill>
                  <a:schemeClr val="dk1"/>
                </a:solidFill>
              </a:rPr>
            </a:br>
            <a:r>
              <a:rPr lang="en">
                <a:solidFill>
                  <a:schemeClr val="dk1"/>
                </a:solidFill>
              </a:rPr>
              <a:t> Mô hình </a:t>
            </a:r>
            <a:r>
              <a:rPr b="1" lang="en">
                <a:solidFill>
                  <a:schemeClr val="dk1"/>
                </a:solidFill>
              </a:rPr>
              <a:t>Gradient Boosting trên PySpark</a:t>
            </a:r>
            <a:r>
              <a:rPr lang="en">
                <a:solidFill>
                  <a:schemeClr val="dk1"/>
                </a:solidFill>
              </a:rPr>
              <a:t> dự đoán tốt toàn bộ dải giá, đặc biệt với nhóm xe phổ thông, thể hiện khả năng </a:t>
            </a:r>
            <a:r>
              <a:rPr b="1" lang="en">
                <a:solidFill>
                  <a:schemeClr val="dk1"/>
                </a:solidFill>
              </a:rPr>
              <a:t>tổng quát hóa tốt</a:t>
            </a:r>
            <a:r>
              <a:rPr lang="en">
                <a:solidFill>
                  <a:schemeClr val="dk1"/>
                </a:solidFill>
              </a:rPr>
              <a:t> khi triển khai trên dữ liệu lớn.</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a1c404ac8a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a1c404ac8a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Cả hai môi trường (PySpark và ML truyền thống) đều cho kết quả tương tự về </a:t>
            </a:r>
            <a:r>
              <a:rPr b="1" lang="en">
                <a:solidFill>
                  <a:schemeClr val="dk1"/>
                </a:solidFill>
              </a:rPr>
              <a:t>thứ hạng mô hình</a:t>
            </a:r>
            <a:r>
              <a:rPr lang="en">
                <a:solidFill>
                  <a:schemeClr val="dk1"/>
                </a:solidFill>
              </a:rPr>
              <a:t>: </a:t>
            </a:r>
            <a:r>
              <a:rPr b="1" lang="en">
                <a:solidFill>
                  <a:schemeClr val="dk1"/>
                </a:solidFill>
              </a:rPr>
              <a:t>Gradient Boosting &gt; Random Forest &gt; Ridge</a:t>
            </a:r>
            <a:r>
              <a:rPr lang="en">
                <a:solidFill>
                  <a:schemeClr val="dk1"/>
                </a:solidFill>
              </a:rPr>
              <a:t>.</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Trên </a:t>
            </a:r>
            <a:r>
              <a:rPr b="1" lang="en">
                <a:solidFill>
                  <a:schemeClr val="dk1"/>
                </a:solidFill>
              </a:rPr>
              <a:t>PySpark</a:t>
            </a:r>
            <a:r>
              <a:rPr lang="en">
                <a:solidFill>
                  <a:schemeClr val="dk1"/>
                </a:solidFill>
              </a:rPr>
              <a:t>, R²_test = </a:t>
            </a:r>
            <a:r>
              <a:rPr b="1" lang="en">
                <a:solidFill>
                  <a:schemeClr val="dk1"/>
                </a:solidFill>
              </a:rPr>
              <a:t>0.55</a:t>
            </a:r>
            <a:r>
              <a:rPr lang="en">
                <a:solidFill>
                  <a:schemeClr val="dk1"/>
                </a:solidFill>
              </a:rPr>
              <a:t>, thấp hơn một chút so với mô hình ML truyền thống (≈0.61), do Spark xử lý phân tán nên độ chính xác giảm nhẹ nhưng tốc độ xử lý nhanh và ổn định hơn với dữ liệu lớn.</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Ridge</a:t>
            </a:r>
            <a:r>
              <a:rPr lang="en">
                <a:solidFill>
                  <a:schemeClr val="dk1"/>
                </a:solidFill>
              </a:rPr>
              <a:t> có R² thấp và biểu hiện underfit → không phù hợp.</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Chọn </a:t>
            </a:r>
            <a:r>
              <a:rPr b="1" lang="en">
                <a:solidFill>
                  <a:schemeClr val="dk1"/>
                </a:solidFill>
              </a:rPr>
              <a:t>Gradient Boosting</a:t>
            </a:r>
            <a:r>
              <a:rPr lang="en">
                <a:solidFill>
                  <a:schemeClr val="dk1"/>
                </a:solidFill>
              </a:rPr>
              <a:t> vì:</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Có </a:t>
            </a:r>
            <a:r>
              <a:rPr b="1" lang="en">
                <a:solidFill>
                  <a:schemeClr val="dk1"/>
                </a:solidFill>
              </a:rPr>
              <a:t>R² cao nhất</a:t>
            </a:r>
            <a:r>
              <a:rPr lang="en">
                <a:solidFill>
                  <a:schemeClr val="dk1"/>
                </a:solidFill>
              </a:rPr>
              <a:t>, sai số (MAE, RMSE) thấp nhất.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Hiệu năng ổn định ở cả train và test → không overfit.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Cân bằng giữa </a:t>
            </a:r>
            <a:r>
              <a:rPr b="1" lang="en">
                <a:solidFill>
                  <a:schemeClr val="dk1"/>
                </a:solidFill>
              </a:rPr>
              <a:t>độ chính xác và khả năng mở rộng</a:t>
            </a:r>
            <a:r>
              <a:rPr lang="en">
                <a:solidFill>
                  <a:schemeClr val="dk1"/>
                </a:solidFill>
              </a:rPr>
              <a:t> (Spark chạy tốt với dữ liệu lớn).</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a1c404ac8a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a1c404ac8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Cả hai môi trường (PySpark và ML truyền thống) đều cho kết quả tương tự về </a:t>
            </a:r>
            <a:r>
              <a:rPr b="1" lang="en">
                <a:solidFill>
                  <a:schemeClr val="dk1"/>
                </a:solidFill>
              </a:rPr>
              <a:t>thứ hạng mô hình</a:t>
            </a:r>
            <a:r>
              <a:rPr lang="en">
                <a:solidFill>
                  <a:schemeClr val="dk1"/>
                </a:solidFill>
              </a:rPr>
              <a:t>: </a:t>
            </a:r>
            <a:r>
              <a:rPr b="1" lang="en">
                <a:solidFill>
                  <a:schemeClr val="dk1"/>
                </a:solidFill>
              </a:rPr>
              <a:t>Gradient Boosting &gt; Random Forest &gt; Ridge</a:t>
            </a:r>
            <a:r>
              <a:rPr lang="en">
                <a:solidFill>
                  <a:schemeClr val="dk1"/>
                </a:solidFill>
              </a:rPr>
              <a:t>.</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Trên </a:t>
            </a:r>
            <a:r>
              <a:rPr b="1" lang="en">
                <a:solidFill>
                  <a:schemeClr val="dk1"/>
                </a:solidFill>
              </a:rPr>
              <a:t>PySpark</a:t>
            </a:r>
            <a:r>
              <a:rPr lang="en">
                <a:solidFill>
                  <a:schemeClr val="dk1"/>
                </a:solidFill>
              </a:rPr>
              <a:t>, R²_test = </a:t>
            </a:r>
            <a:r>
              <a:rPr b="1" lang="en">
                <a:solidFill>
                  <a:schemeClr val="dk1"/>
                </a:solidFill>
              </a:rPr>
              <a:t>0.55</a:t>
            </a:r>
            <a:r>
              <a:rPr lang="en">
                <a:solidFill>
                  <a:schemeClr val="dk1"/>
                </a:solidFill>
              </a:rPr>
              <a:t>, thấp hơn một chút so với mô hình ML truyền thống (≈0.61), do Spark xử lý phân tán nên độ chính xác giảm nhẹ nhưng tốc độ xử lý nhanh và ổn định hơn với dữ liệu lớn.</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Ridge</a:t>
            </a:r>
            <a:r>
              <a:rPr lang="en">
                <a:solidFill>
                  <a:schemeClr val="dk1"/>
                </a:solidFill>
              </a:rPr>
              <a:t> có R² thấp và biểu hiện underfit → không phù hợp.</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Chọn </a:t>
            </a:r>
            <a:r>
              <a:rPr b="1" lang="en">
                <a:solidFill>
                  <a:schemeClr val="dk1"/>
                </a:solidFill>
              </a:rPr>
              <a:t>Gradient Boosting</a:t>
            </a:r>
            <a:r>
              <a:rPr lang="en">
                <a:solidFill>
                  <a:schemeClr val="dk1"/>
                </a:solidFill>
              </a:rPr>
              <a:t> vì:</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Có </a:t>
            </a:r>
            <a:r>
              <a:rPr b="1" lang="en">
                <a:solidFill>
                  <a:schemeClr val="dk1"/>
                </a:solidFill>
              </a:rPr>
              <a:t>R² cao nhất</a:t>
            </a:r>
            <a:r>
              <a:rPr lang="en">
                <a:solidFill>
                  <a:schemeClr val="dk1"/>
                </a:solidFill>
              </a:rPr>
              <a:t>, sai số (MAE, RMSE) thấp nhất.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Hiệu năng ổn định ở cả train và test → không overfit.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Cân bằng giữa </a:t>
            </a:r>
            <a:r>
              <a:rPr b="1" lang="en">
                <a:solidFill>
                  <a:schemeClr val="dk1"/>
                </a:solidFill>
              </a:rPr>
              <a:t>độ chính xác và khả năng mở rộng</a:t>
            </a:r>
            <a:r>
              <a:rPr lang="en">
                <a:solidFill>
                  <a:schemeClr val="dk1"/>
                </a:solidFill>
              </a:rPr>
              <a:t> (Spark chạy tốt với dữ liệu lớn).</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a1c404ac8a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a1c404ac8a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Cả hai môi trường (PySpark và ML truyền thống) đều cho kết quả tương tự về </a:t>
            </a:r>
            <a:r>
              <a:rPr b="1" lang="en">
                <a:solidFill>
                  <a:schemeClr val="dk1"/>
                </a:solidFill>
              </a:rPr>
              <a:t>thứ hạng mô hình</a:t>
            </a:r>
            <a:r>
              <a:rPr lang="en">
                <a:solidFill>
                  <a:schemeClr val="dk1"/>
                </a:solidFill>
              </a:rPr>
              <a:t>: </a:t>
            </a:r>
            <a:r>
              <a:rPr b="1" lang="en">
                <a:solidFill>
                  <a:schemeClr val="dk1"/>
                </a:solidFill>
              </a:rPr>
              <a:t>Gradient Boosting &gt; Random Forest &gt; Ridge</a:t>
            </a:r>
            <a:r>
              <a:rPr lang="en">
                <a:solidFill>
                  <a:schemeClr val="dk1"/>
                </a:solidFill>
              </a:rPr>
              <a:t>.</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Trên </a:t>
            </a:r>
            <a:r>
              <a:rPr b="1" lang="en">
                <a:solidFill>
                  <a:schemeClr val="dk1"/>
                </a:solidFill>
              </a:rPr>
              <a:t>PySpark</a:t>
            </a:r>
            <a:r>
              <a:rPr lang="en">
                <a:solidFill>
                  <a:schemeClr val="dk1"/>
                </a:solidFill>
              </a:rPr>
              <a:t>, R²_test = </a:t>
            </a:r>
            <a:r>
              <a:rPr b="1" lang="en">
                <a:solidFill>
                  <a:schemeClr val="dk1"/>
                </a:solidFill>
              </a:rPr>
              <a:t>0.55</a:t>
            </a:r>
            <a:r>
              <a:rPr lang="en">
                <a:solidFill>
                  <a:schemeClr val="dk1"/>
                </a:solidFill>
              </a:rPr>
              <a:t>, thấp hơn một chút so với mô hình ML truyền thống (≈0.61), do Spark xử lý phân tán nên độ chính xác giảm nhẹ nhưng tốc độ xử lý nhanh và ổn định hơn với dữ liệu lớn.</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Ridge</a:t>
            </a:r>
            <a:r>
              <a:rPr lang="en">
                <a:solidFill>
                  <a:schemeClr val="dk1"/>
                </a:solidFill>
              </a:rPr>
              <a:t> có R² thấp và biểu hiện underfit → không phù hợp.</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Chọn </a:t>
            </a:r>
            <a:r>
              <a:rPr b="1" lang="en">
                <a:solidFill>
                  <a:schemeClr val="dk1"/>
                </a:solidFill>
              </a:rPr>
              <a:t>Gradient Boosting</a:t>
            </a:r>
            <a:r>
              <a:rPr lang="en">
                <a:solidFill>
                  <a:schemeClr val="dk1"/>
                </a:solidFill>
              </a:rPr>
              <a:t> vì:</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Có </a:t>
            </a:r>
            <a:r>
              <a:rPr b="1" lang="en">
                <a:solidFill>
                  <a:schemeClr val="dk1"/>
                </a:solidFill>
              </a:rPr>
              <a:t>R² cao nhất</a:t>
            </a:r>
            <a:r>
              <a:rPr lang="en">
                <a:solidFill>
                  <a:schemeClr val="dk1"/>
                </a:solidFill>
              </a:rPr>
              <a:t>, sai số (MAE, RMSE) thấp nhất.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Hiệu năng ổn định ở cả train và test → không overfit.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Cân bằng giữa </a:t>
            </a:r>
            <a:r>
              <a:rPr b="1" lang="en">
                <a:solidFill>
                  <a:schemeClr val="dk1"/>
                </a:solidFill>
              </a:rPr>
              <a:t>độ chính xác và khả năng mở rộng</a:t>
            </a:r>
            <a:r>
              <a:rPr lang="en">
                <a:solidFill>
                  <a:schemeClr val="dk1"/>
                </a:solidFill>
              </a:rPr>
              <a:t> (Spark chạy tốt với dữ liệu lớn).</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a1c404ac8a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a1c404ac8a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Trong PySpark, mô hình được huấn luyện trên dữ liệu lớn và phân tán nên biểu đồ y_true vs y_pred cho thấy các điểm tập trung khá sát đường chéo y = x, chứng tỏ mô hình dự đoán khá tốt xu hướng giá thực tế. Tuy nhiên, vẫn có một số điểm lệch xa ở vùng giá cao, cho thấy PySpark chưa mô tả tốt các mẫu xe đắt tiền hoặc ngoại lệ. Mô hình này phù hợp khi cần xử lý khối lượng dữ liệu lớn, ưu tiên tốc độ và khả năng mở rộng.</a:t>
            </a:r>
            <a:endParaRPr/>
          </a:p>
          <a:p>
            <a:pPr indent="0" lvl="0" marL="0" rtl="0" algn="l">
              <a:lnSpc>
                <a:spcPct val="115000"/>
              </a:lnSpc>
              <a:spcBef>
                <a:spcPts val="1200"/>
              </a:spcBef>
              <a:spcAft>
                <a:spcPts val="0"/>
              </a:spcAft>
              <a:buClr>
                <a:schemeClr val="dk1"/>
              </a:buClr>
              <a:buSzPts val="1100"/>
              <a:buFont typeface="Arial"/>
              <a:buNone/>
            </a:pPr>
            <a:r>
              <a:rPr lang="en"/>
              <a:t>Trong khi đó, mô hình Gradient Boosting trong sklearn (ML truyền thống) cho kết quả chi tiết và ổn định hơn. Biểu đồ giá thực vs giá dự đoán thể hiện mối quan hệ tuyến tính rõ ràng, đồng thời dùng thang màu theo Z-score để phân biệt sai lệch — giúp dễ dàng nhận biết xe đắt bất thường hoặc rẻ bất thường.</a:t>
            </a:r>
            <a:endParaRPr/>
          </a:p>
          <a:p>
            <a:pPr indent="0" lvl="0" marL="0" rtl="0" algn="l">
              <a:spcBef>
                <a:spcPts val="120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a1c404ac8a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a1c404ac8a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Trong PySpark, mô hình được huấn luyện trên dữ liệu lớn và phân tán nên biểu đồ y_true vs y_pred cho thấy các điểm tập trung khá sát đường chéo y = x, chứng tỏ mô hình dự đoán khá tốt xu hướng giá thực tế. Tuy nhiên, vẫn có một số điểm lệch xa ở vùng giá cao, cho thấy PySpark chưa mô tả tốt các mẫu xe đắt tiền hoặc ngoại lệ. Mô hình này phù hợp khi cần xử lý khối lượng dữ liệu lớn, ưu tiên tốc độ và khả năng mở rộng.</a:t>
            </a:r>
            <a:endParaRPr/>
          </a:p>
          <a:p>
            <a:pPr indent="0" lvl="0" marL="0" rtl="0" algn="l">
              <a:lnSpc>
                <a:spcPct val="115000"/>
              </a:lnSpc>
              <a:spcBef>
                <a:spcPts val="1200"/>
              </a:spcBef>
              <a:spcAft>
                <a:spcPts val="0"/>
              </a:spcAft>
              <a:buClr>
                <a:schemeClr val="dk1"/>
              </a:buClr>
              <a:buSzPts val="1100"/>
              <a:buFont typeface="Arial"/>
              <a:buNone/>
            </a:pPr>
            <a:r>
              <a:rPr lang="en"/>
              <a:t>Trong khi đó, mô hình Gradient Boosting trong sklearn (ML truyền thống) cho kết quả chi tiết và ổn định hơn. Biểu đồ giá thực vs giá dự đoán thể hiện mối quan hệ tuyến tính rõ ràng, đồng thời dùng thang màu theo Z-score để phân biệt sai lệch — giúp dễ dàng nhận biết xe đắt bất thường hoặc rẻ bất thường.</a:t>
            </a:r>
            <a:endParaRPr/>
          </a:p>
          <a:p>
            <a:pPr indent="0" lvl="0" marL="0" rtl="0" algn="l">
              <a:spcBef>
                <a:spcPts val="120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a1c404ac8a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a1c404ac8a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98eeb25347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98eeb25347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98eeb25347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98eeb25347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98eeb25347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98eeb25347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Ba mô hình unsupervised được so sánh là </a:t>
            </a:r>
            <a:r>
              <a:rPr b="1" lang="en">
                <a:solidFill>
                  <a:schemeClr val="dk1"/>
                </a:solidFill>
              </a:rPr>
              <a:t>LOF</a:t>
            </a:r>
            <a:r>
              <a:rPr lang="en">
                <a:solidFill>
                  <a:schemeClr val="dk1"/>
                </a:solidFill>
              </a:rPr>
              <a:t>, </a:t>
            </a:r>
            <a:r>
              <a:rPr b="1" lang="en">
                <a:solidFill>
                  <a:schemeClr val="dk1"/>
                </a:solidFill>
              </a:rPr>
              <a:t>Isolation Forest</a:t>
            </a:r>
            <a:r>
              <a:rPr lang="en">
                <a:solidFill>
                  <a:schemeClr val="dk1"/>
                </a:solidFill>
              </a:rPr>
              <a:t>, và </a:t>
            </a:r>
            <a:r>
              <a:rPr b="1" lang="en">
                <a:solidFill>
                  <a:schemeClr val="dk1"/>
                </a:solidFill>
              </a:rPr>
              <a:t>One-Class SVM</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LOF</a:t>
            </a:r>
            <a:r>
              <a:rPr lang="en">
                <a:solidFill>
                  <a:schemeClr val="dk1"/>
                </a:solidFill>
              </a:rPr>
              <a:t> đạt </a:t>
            </a:r>
            <a:r>
              <a:rPr b="1" lang="en">
                <a:solidFill>
                  <a:schemeClr val="dk1"/>
                </a:solidFill>
              </a:rPr>
              <a:t>AUC và AP cao nhất (~0.74)</a:t>
            </a:r>
            <a:r>
              <a:rPr lang="en">
                <a:solidFill>
                  <a:schemeClr val="dk1"/>
                </a:solidFill>
              </a:rPr>
              <a:t> → cho thấy khả năng </a:t>
            </a:r>
            <a:r>
              <a:rPr b="1" lang="en">
                <a:solidFill>
                  <a:schemeClr val="dk1"/>
                </a:solidFill>
              </a:rPr>
              <a:t>phát hiện điểm bất thường chính xác nhất</a:t>
            </a:r>
            <a:r>
              <a:rPr lang="en">
                <a:solidFill>
                  <a:schemeClr val="dk1"/>
                </a:solidFill>
              </a:rPr>
              <a:t>, đặc biệt cân bằng tốt giữa </a:t>
            </a:r>
            <a:r>
              <a:rPr b="1" lang="en">
                <a:solidFill>
                  <a:schemeClr val="dk1"/>
                </a:solidFill>
              </a:rPr>
              <a:t>độ nhạy và độ đặc hiệu</a:t>
            </a:r>
            <a:r>
              <a:rPr lang="en">
                <a:solidFill>
                  <a:schemeClr val="dk1"/>
                </a:solidFill>
              </a:rPr>
              <a: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Isolation Forest</a:t>
            </a:r>
            <a:r>
              <a:rPr lang="en">
                <a:solidFill>
                  <a:schemeClr val="dk1"/>
                </a:solidFill>
              </a:rPr>
              <a:t> xếp thứ hai, hiệu quả khá tốt nhưng </a:t>
            </a:r>
            <a:r>
              <a:rPr b="1" lang="en">
                <a:solidFill>
                  <a:schemeClr val="dk1"/>
                </a:solidFill>
              </a:rPr>
              <a:t>thời gian huấn luyện lâu hơn</a:t>
            </a:r>
            <a:r>
              <a:rPr lang="en">
                <a:solidFill>
                  <a:schemeClr val="dk1"/>
                </a:solidFill>
              </a:rPr>
              <a: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One-Class SVM</a:t>
            </a:r>
            <a:r>
              <a:rPr lang="en">
                <a:solidFill>
                  <a:schemeClr val="dk1"/>
                </a:solidFill>
              </a:rPr>
              <a:t> cho kết quả thấp rõ rệt, chưa phù hợp với dữ liệu có độ phân tán lớn như giá xe.</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Cả ba mô hình đều huấn luyện nhanh, trong đó </a:t>
            </a:r>
            <a:r>
              <a:rPr b="1" lang="en">
                <a:solidFill>
                  <a:schemeClr val="dk1"/>
                </a:solidFill>
              </a:rPr>
              <a:t>LOF nổi bật vì vừa chính xác, vừa hiệu quả về tốc độ</a:t>
            </a:r>
            <a:r>
              <a:rPr lang="en">
                <a:solidFill>
                  <a:schemeClr val="dk1"/>
                </a:solidFill>
              </a:rPr>
              <a:t>.</a:t>
            </a:r>
            <a:br>
              <a:rPr lang="en">
                <a:solidFill>
                  <a:schemeClr val="dk1"/>
                </a:solidFill>
              </a:rPr>
            </a:br>
            <a:endParaRPr>
              <a:solidFill>
                <a:schemeClr val="dk1"/>
              </a:solidFill>
            </a:endParaRPr>
          </a:p>
          <a:p>
            <a:pPr indent="0" lvl="0" marL="0" rtl="0" algn="l">
              <a:lnSpc>
                <a:spcPct val="115000"/>
              </a:lnSpc>
              <a:spcBef>
                <a:spcPts val="1200"/>
              </a:spcBef>
              <a:spcAft>
                <a:spcPts val="1200"/>
              </a:spcAft>
              <a:buNone/>
            </a:pPr>
            <a:r>
              <a:rPr lang="en">
                <a:solidFill>
                  <a:schemeClr val="dk1"/>
                </a:solidFill>
              </a:rPr>
              <a:t>✅ </a:t>
            </a:r>
            <a:r>
              <a:rPr b="1" lang="en">
                <a:solidFill>
                  <a:schemeClr val="dk1"/>
                </a:solidFill>
              </a:rPr>
              <a:t>Kết luận:</a:t>
            </a:r>
            <a:br>
              <a:rPr b="1" lang="en">
                <a:solidFill>
                  <a:schemeClr val="dk1"/>
                </a:solidFill>
              </a:rPr>
            </a:br>
            <a:r>
              <a:rPr lang="en">
                <a:solidFill>
                  <a:schemeClr val="dk1"/>
                </a:solidFill>
              </a:rPr>
              <a:t> </a:t>
            </a:r>
            <a:r>
              <a:rPr b="1" lang="en">
                <a:solidFill>
                  <a:schemeClr val="dk1"/>
                </a:solidFill>
              </a:rPr>
              <a:t>Chọn mô hình LOF</a:t>
            </a:r>
            <a:r>
              <a:rPr lang="en">
                <a:solidFill>
                  <a:schemeClr val="dk1"/>
                </a:solidFill>
              </a:rPr>
              <a:t> làm mô hình chính để phát hiện bất thường, vì đạt hiệu năng cao nhất và phù hợp nhất với đặc trưng của bộ dữ liệu</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98eeb25347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98eeb25347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Biểu đồ trái:</a:t>
            </a:r>
            <a:r>
              <a:rPr lang="en">
                <a:solidFill>
                  <a:schemeClr val="dk1"/>
                </a:solidFill>
              </a:rPr>
              <a:t> </a:t>
            </a:r>
            <a:r>
              <a:rPr i="1" lang="en">
                <a:solidFill>
                  <a:schemeClr val="dk1"/>
                </a:solidFill>
              </a:rPr>
              <a:t>Phân phối điểm bất thường (LOF)</a:t>
            </a:r>
            <a:br>
              <a:rPr i="1" lang="en">
                <a:solidFill>
                  <a:schemeClr val="dk1"/>
                </a:solidFill>
              </a:rPr>
            </a:br>
            <a:r>
              <a:rPr lang="en">
                <a:solidFill>
                  <a:schemeClr val="dk1"/>
                </a:solidFill>
              </a:rPr>
              <a:t> Phần lớn dữ liệu có điểm thấp (nằm trái ngưỡng đỏ), nghĩa là </a:t>
            </a:r>
            <a:r>
              <a:rPr b="1" lang="en">
                <a:solidFill>
                  <a:schemeClr val="dk1"/>
                </a:solidFill>
              </a:rPr>
              <a:t>đa số xe bình thường</a:t>
            </a:r>
            <a:r>
              <a:rPr lang="en">
                <a:solidFill>
                  <a:schemeClr val="dk1"/>
                </a:solidFill>
              </a:rPr>
              <a:t>.</a:t>
            </a:r>
            <a:br>
              <a:rPr lang="en">
                <a:solidFill>
                  <a:schemeClr val="dk1"/>
                </a:solidFill>
              </a:rPr>
            </a:br>
            <a:r>
              <a:rPr lang="en">
                <a:solidFill>
                  <a:schemeClr val="dk1"/>
                </a:solidFill>
              </a:rPr>
              <a:t> Một số ít điểm vượt ngưỡng → </a:t>
            </a:r>
            <a:r>
              <a:rPr b="1" lang="en">
                <a:solidFill>
                  <a:schemeClr val="dk1"/>
                </a:solidFill>
              </a:rPr>
              <a:t>bất thường tiềm năng</a:t>
            </a:r>
            <a:r>
              <a:rPr lang="en">
                <a:solidFill>
                  <a:schemeClr val="dk1"/>
                </a:solidFill>
              </a:rPr>
              <a:t>, được mô hình LOF tự động phát hiện.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Biểu đồ phải:</a:t>
            </a:r>
            <a:r>
              <a:rPr lang="en">
                <a:solidFill>
                  <a:schemeClr val="dk1"/>
                </a:solidFill>
              </a:rPr>
              <a:t> </a:t>
            </a:r>
            <a:r>
              <a:rPr i="1" lang="en">
                <a:solidFill>
                  <a:schemeClr val="dk1"/>
                </a:solidFill>
              </a:rPr>
              <a:t>Số lượng xe theo loại bất thường</a:t>
            </a:r>
            <a:endParaRPr i="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Giá vi phạm min/max</a:t>
            </a:r>
            <a:r>
              <a:rPr lang="en">
                <a:solidFill>
                  <a:schemeClr val="dk1"/>
                </a:solidFill>
              </a:rPr>
              <a:t> chiếm hơn </a:t>
            </a:r>
            <a:r>
              <a:rPr b="1" lang="en">
                <a:solidFill>
                  <a:schemeClr val="dk1"/>
                </a:solidFill>
              </a:rPr>
              <a:t>60%</a:t>
            </a:r>
            <a:r>
              <a:rPr lang="en">
                <a:solidFill>
                  <a:schemeClr val="dk1"/>
                </a:solidFill>
              </a:rPr>
              <a:t>, là lỗi quy tắc.</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Bình thường</a:t>
            </a:r>
            <a:r>
              <a:rPr lang="en">
                <a:solidFill>
                  <a:schemeClr val="dk1"/>
                </a:solidFill>
              </a:rPr>
              <a:t> khoảng </a:t>
            </a:r>
            <a:r>
              <a:rPr b="1" lang="en">
                <a:solidFill>
                  <a:schemeClr val="dk1"/>
                </a:solidFill>
              </a:rPr>
              <a:t>26%</a:t>
            </a:r>
            <a:r>
              <a:rPr lang="en">
                <a:solidFill>
                  <a:schemeClr val="dk1"/>
                </a:solidFill>
              </a:rPr>
              <a: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Giá cao / rẻ bất thường</a:t>
            </a:r>
            <a:r>
              <a:rPr lang="en">
                <a:solidFill>
                  <a:schemeClr val="dk1"/>
                </a:solidFill>
              </a:rPr>
              <a:t> chiếm tỷ lệ nhỏ nhưng đáng chú ý.</a:t>
            </a:r>
            <a:br>
              <a:rPr lang="en">
                <a:solidFill>
                  <a:schemeClr val="dk1"/>
                </a:solidFill>
              </a:rPr>
            </a:br>
            <a:r>
              <a:rPr lang="en">
                <a:solidFill>
                  <a:schemeClr val="dk1"/>
                </a:solidFill>
              </a:rPr>
              <a:t> → Mô hình giúp phát hiện </a:t>
            </a:r>
            <a:r>
              <a:rPr b="1" lang="en">
                <a:solidFill>
                  <a:schemeClr val="dk1"/>
                </a:solidFill>
              </a:rPr>
              <a:t>các trường hợp lệch giá nhẹ</a:t>
            </a:r>
            <a:r>
              <a:rPr lang="en">
                <a:solidFill>
                  <a:schemeClr val="dk1"/>
                </a:solidFill>
              </a:rPr>
              <a:t> mà quy tắc đơn thuần bỏ sót.</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a1c404ac8a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a1c404ac8a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98eeb25347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98eeb25347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98eeb25347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98eeb25347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98eeb25347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98eeb25347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98eeb25347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98eeb25347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 NHU CẦU THỰC TẾ / REAL-WORLD NEEDS</a:t>
            </a:r>
            <a:endParaRPr/>
          </a:p>
          <a:p>
            <a:pPr indent="0" lvl="0" marL="0" rtl="0" algn="l">
              <a:spcBef>
                <a:spcPts val="0"/>
              </a:spcBef>
              <a:spcAft>
                <a:spcPts val="0"/>
              </a:spcAft>
              <a:buClr>
                <a:schemeClr val="dk1"/>
              </a:buClr>
              <a:buSzPts val="1100"/>
              <a:buFont typeface="Arial"/>
              <a:buNone/>
            </a:pPr>
            <a:r>
              <a:rPr lang="en"/>
              <a:t>Người bán (Seller) Cần gợi ý mức giá hợp lý để bán nhanh, tránh định giá sai.	</a:t>
            </a:r>
            <a:endParaRPr/>
          </a:p>
          <a:p>
            <a:pPr indent="0" lvl="0" marL="0" rtl="0" algn="l">
              <a:spcBef>
                <a:spcPts val="0"/>
              </a:spcBef>
              <a:spcAft>
                <a:spcPts val="0"/>
              </a:spcAft>
              <a:buClr>
                <a:schemeClr val="dk1"/>
              </a:buClr>
              <a:buSzPts val="1100"/>
              <a:buFont typeface="Arial"/>
              <a:buNone/>
            </a:pPr>
            <a:r>
              <a:rPr lang="en"/>
              <a:t>Nền tảng (Platform) Cần phát hiện các bài đăng bất thường (giá quá cao hoặc quá thấp).</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98eeb2534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98eeb2534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98eeb25347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98eeb2534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98eeb2534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98eeb2534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98eeb25347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98eeb25347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200">
                <a:solidFill>
                  <a:srgbClr val="595959"/>
                </a:solidFill>
              </a:rPr>
              <a:t>- Trước xử lý, dữ liệu có **ngoại lệ cực lớn** (giá tới **136 tỷ VND**) → gây lệch phân phối nghiêm trọng.  </a:t>
            </a:r>
            <a:endParaRPr sz="1200">
              <a:solidFill>
                <a:srgbClr val="595959"/>
              </a:solidFill>
            </a:endParaRPr>
          </a:p>
          <a:p>
            <a:pPr indent="0" lvl="0" marL="0" rtl="0" algn="l">
              <a:lnSpc>
                <a:spcPct val="115000"/>
              </a:lnSpc>
              <a:spcBef>
                <a:spcPts val="1400"/>
              </a:spcBef>
              <a:spcAft>
                <a:spcPts val="0"/>
              </a:spcAft>
              <a:buClr>
                <a:schemeClr val="dk1"/>
              </a:buClr>
              <a:buSzPts val="1100"/>
              <a:buFont typeface="Arial"/>
              <a:buNone/>
            </a:pPr>
            <a:r>
              <a:rPr lang="en" sz="1200">
                <a:solidFill>
                  <a:srgbClr val="595959"/>
                </a:solidFill>
              </a:rPr>
              <a:t>- Sau khi loại bỏ ~9% điểm bất thường theo **IQR**, phân phối **trở nên cân đối hơn**.  </a:t>
            </a:r>
            <a:endParaRPr sz="1200">
              <a:solidFill>
                <a:srgbClr val="595959"/>
              </a:solidFill>
            </a:endParaRPr>
          </a:p>
          <a:p>
            <a:pPr indent="0" lvl="0" marL="0" rtl="0" algn="l">
              <a:lnSpc>
                <a:spcPct val="115000"/>
              </a:lnSpc>
              <a:spcBef>
                <a:spcPts val="1400"/>
              </a:spcBef>
              <a:spcAft>
                <a:spcPts val="0"/>
              </a:spcAft>
              <a:buClr>
                <a:schemeClr val="dk1"/>
              </a:buClr>
              <a:buSzPts val="1100"/>
              <a:buFont typeface="Arial"/>
              <a:buNone/>
            </a:pPr>
            <a:r>
              <a:rPr lang="en" sz="1200">
                <a:solidFill>
                  <a:srgbClr val="595959"/>
                </a:solidFill>
              </a:rPr>
              <a:t>- Trung bình giá giảm từ **49 triệu → 19 triệu**, phản ánh sát thị trường xe máy cũ.  </a:t>
            </a:r>
            <a:endParaRPr sz="1200">
              <a:solidFill>
                <a:srgbClr val="595959"/>
              </a:solidFill>
            </a:endParaRPr>
          </a:p>
          <a:p>
            <a:pPr indent="0" lvl="0" marL="0" rtl="0" algn="l">
              <a:lnSpc>
                <a:spcPct val="115000"/>
              </a:lnSpc>
              <a:spcBef>
                <a:spcPts val="1400"/>
              </a:spcBef>
              <a:spcAft>
                <a:spcPts val="0"/>
              </a:spcAft>
              <a:buClr>
                <a:schemeClr val="dk1"/>
              </a:buClr>
              <a:buSzPts val="1100"/>
              <a:buFont typeface="Arial"/>
              <a:buNone/>
            </a:pPr>
            <a:r>
              <a:rPr lang="en" sz="1200">
                <a:solidFill>
                  <a:srgbClr val="595959"/>
                </a:solidFill>
              </a:rPr>
              <a:t>- Boxplot cho thấy:</a:t>
            </a:r>
            <a:endParaRPr sz="1200">
              <a:solidFill>
                <a:srgbClr val="595959"/>
              </a:solidFill>
            </a:endParaRPr>
          </a:p>
          <a:p>
            <a:pPr indent="0" lvl="0" marL="0" rtl="0" algn="l">
              <a:lnSpc>
                <a:spcPct val="115000"/>
              </a:lnSpc>
              <a:spcBef>
                <a:spcPts val="1400"/>
              </a:spcBef>
              <a:spcAft>
                <a:spcPts val="0"/>
              </a:spcAft>
              <a:buClr>
                <a:schemeClr val="dk1"/>
              </a:buClr>
              <a:buSzPts val="1100"/>
              <a:buFont typeface="Arial"/>
              <a:buNone/>
            </a:pPr>
            <a:r>
              <a:rPr lang="en" sz="1200">
                <a:solidFill>
                  <a:srgbClr val="595959"/>
                </a:solidFill>
              </a:rPr>
              <a:t>  - Biểu đồ **trước xử lý** bị kéo lệch mạnh về bên phải.  </a:t>
            </a:r>
            <a:endParaRPr sz="1200">
              <a:solidFill>
                <a:srgbClr val="595959"/>
              </a:solidFill>
            </a:endParaRPr>
          </a:p>
          <a:p>
            <a:pPr indent="0" lvl="0" marL="0" rtl="0" algn="l">
              <a:lnSpc>
                <a:spcPct val="115000"/>
              </a:lnSpc>
              <a:spcBef>
                <a:spcPts val="1400"/>
              </a:spcBef>
              <a:spcAft>
                <a:spcPts val="0"/>
              </a:spcAft>
              <a:buClr>
                <a:schemeClr val="dk1"/>
              </a:buClr>
              <a:buSzPts val="1100"/>
              <a:buFont typeface="Arial"/>
              <a:buNone/>
            </a:pPr>
            <a:r>
              <a:rPr lang="en" sz="1200">
                <a:solidFill>
                  <a:srgbClr val="595959"/>
                </a:solidFill>
              </a:rPr>
              <a:t>  - **Sau xử lý**, các giá trị nằm gọn trong khoảng hợp lý, ít nhiễu hơn.</a:t>
            </a:r>
            <a:endParaRPr sz="1200">
              <a:solidFill>
                <a:srgbClr val="595959"/>
              </a:solidFill>
            </a:endParaRPr>
          </a:p>
          <a:p>
            <a:pPr indent="0" lvl="0" marL="0" rtl="0" algn="l">
              <a:lnSpc>
                <a:spcPct val="115000"/>
              </a:lnSpc>
              <a:spcBef>
                <a:spcPts val="1400"/>
              </a:spcBef>
              <a:spcAft>
                <a:spcPts val="0"/>
              </a:spcAft>
              <a:buClr>
                <a:schemeClr val="dk1"/>
              </a:buClr>
              <a:buSzPts val="1100"/>
              <a:buFont typeface="Arial"/>
              <a:buNone/>
            </a:pPr>
            <a:r>
              <a:rPr lang="en" sz="1200">
                <a:solidFill>
                  <a:srgbClr val="595959"/>
                </a:solidFill>
              </a:rPr>
              <a:t>Phân phối giá xe (log-scale)</a:t>
            </a:r>
            <a:endParaRPr sz="1200">
              <a:solidFill>
                <a:srgbClr val="595959"/>
              </a:solidFill>
            </a:endParaRPr>
          </a:p>
          <a:p>
            <a:pPr indent="0" lvl="0" marL="0" rtl="0" algn="l">
              <a:lnSpc>
                <a:spcPct val="115000"/>
              </a:lnSpc>
              <a:spcBef>
                <a:spcPts val="1400"/>
              </a:spcBef>
              <a:spcAft>
                <a:spcPts val="0"/>
              </a:spcAft>
              <a:buClr>
                <a:schemeClr val="dk1"/>
              </a:buClr>
              <a:buSzPts val="1100"/>
              <a:buFont typeface="Arial"/>
              <a:buNone/>
            </a:pPr>
            <a:r>
              <a:t/>
            </a:r>
            <a:endParaRPr sz="1200">
              <a:solidFill>
                <a:srgbClr val="595959"/>
              </a:solidFill>
            </a:endParaRPr>
          </a:p>
          <a:p>
            <a:pPr indent="0" lvl="0" marL="0" rtl="0" algn="l">
              <a:lnSpc>
                <a:spcPct val="115000"/>
              </a:lnSpc>
              <a:spcBef>
                <a:spcPts val="1400"/>
              </a:spcBef>
              <a:spcAft>
                <a:spcPts val="0"/>
              </a:spcAft>
              <a:buClr>
                <a:schemeClr val="dk1"/>
              </a:buClr>
              <a:buSzPts val="1100"/>
              <a:buFont typeface="Arial"/>
              <a:buNone/>
            </a:pPr>
            <a:r>
              <a:rPr lang="en" sz="1200">
                <a:solidFill>
                  <a:srgbClr val="595959"/>
                </a:solidFill>
              </a:rPr>
              <a:t>- Dữ liệu giá xe được log-transform (`log(Giá + 1)`) để giảm độ lệch phải và phát hiện ngoại lệ tốt hơn.</a:t>
            </a:r>
            <a:endParaRPr sz="1200">
              <a:solidFill>
                <a:srgbClr val="595959"/>
              </a:solidFill>
            </a:endParaRPr>
          </a:p>
          <a:p>
            <a:pPr indent="0" lvl="0" marL="0" rtl="0" algn="l">
              <a:lnSpc>
                <a:spcPct val="115000"/>
              </a:lnSpc>
              <a:spcBef>
                <a:spcPts val="1400"/>
              </a:spcBef>
              <a:spcAft>
                <a:spcPts val="0"/>
              </a:spcAft>
              <a:buClr>
                <a:schemeClr val="dk1"/>
              </a:buClr>
              <a:buSzPts val="1100"/>
              <a:buFont typeface="Arial"/>
              <a:buNone/>
            </a:pPr>
            <a:r>
              <a:rPr lang="en" sz="1200">
                <a:solidFill>
                  <a:srgbClr val="595959"/>
                </a:solidFill>
              </a:rPr>
              <a:t>- **Trung bình (mean)** ≈ 16.60  </a:t>
            </a:r>
            <a:endParaRPr sz="1200">
              <a:solidFill>
                <a:srgbClr val="595959"/>
              </a:solidFill>
            </a:endParaRPr>
          </a:p>
          <a:p>
            <a:pPr indent="0" lvl="0" marL="0" rtl="0" algn="l">
              <a:lnSpc>
                <a:spcPct val="115000"/>
              </a:lnSpc>
              <a:spcBef>
                <a:spcPts val="1400"/>
              </a:spcBef>
              <a:spcAft>
                <a:spcPts val="0"/>
              </a:spcAft>
              <a:buClr>
                <a:schemeClr val="dk1"/>
              </a:buClr>
              <a:buSzPts val="1100"/>
              <a:buFont typeface="Arial"/>
              <a:buNone/>
            </a:pPr>
            <a:r>
              <a:rPr lang="en" sz="1200">
                <a:solidFill>
                  <a:srgbClr val="595959"/>
                </a:solidFill>
              </a:rPr>
              <a:t>  **Trung vị (median)** ≈ 16.62  </a:t>
            </a:r>
            <a:endParaRPr sz="1200">
              <a:solidFill>
                <a:srgbClr val="595959"/>
              </a:solidFill>
            </a:endParaRPr>
          </a:p>
          <a:p>
            <a:pPr indent="0" lvl="0" marL="0" rtl="0" algn="l">
              <a:lnSpc>
                <a:spcPct val="115000"/>
              </a:lnSpc>
              <a:spcBef>
                <a:spcPts val="1400"/>
              </a:spcBef>
              <a:spcAft>
                <a:spcPts val="0"/>
              </a:spcAft>
              <a:buClr>
                <a:schemeClr val="dk1"/>
              </a:buClr>
              <a:buSzPts val="1100"/>
              <a:buFont typeface="Arial"/>
              <a:buNone/>
            </a:pPr>
            <a:r>
              <a:rPr lang="en" sz="1200">
                <a:solidFill>
                  <a:srgbClr val="595959"/>
                </a:solidFill>
              </a:rPr>
              <a:t>  → Hai giá trị gần nhau → Phân phối gần chuẩn sau khi log.</a:t>
            </a:r>
            <a:endParaRPr sz="1200">
              <a:solidFill>
                <a:srgbClr val="595959"/>
              </a:solidFill>
            </a:endParaRPr>
          </a:p>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a1753d757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a1753d757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Clr>
                <a:srgbClr val="595959"/>
              </a:buClr>
              <a:buSzPts val="1200"/>
              <a:buChar char="●"/>
            </a:pPr>
            <a:r>
              <a:rPr lang="en" sz="1200">
                <a:solidFill>
                  <a:srgbClr val="595959"/>
                </a:solidFill>
              </a:rPr>
              <a:t>🔹 1. Ảnh hưởng theo Thương hiệu</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**Harley Davidson** và **BMW** có giá trung bình cao nhất (trên **300 triệu VND**), vượt trội so với các thương hiệu phổ thông.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Các thương hiệu như **Yamaha**, **SYM**, **Kawasaki** nằm ở nhóm trung bình (60–90 triệu).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Nhóm **“Khác”** có giá thấp nhất (~47 triệu).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**Kết luận:** Thương hiệu là yếu tố **phân biệt mạnh về phân khúc và giá trị xe**.</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 2. Ảnh hưởng theo Loại xe</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**Xe PKL (phân khối lớn)** có giá trung bình cao nhất (~70 triệu).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**Xe tay ga** đứng thứ hai (~45 triệu), trong khi **xe số** thấp hơn đáng kể (~15 triệu).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**Loại xe ảnh hưởng rõ rệt đến giá**, phản ánh theo **phân khúc sử dụng và mục đích**.</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 3. Ảnh hưởng theo Khu vực (Quận)</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Một số quận trung tâm TP.HCM như **Quận 1, 3, Bình Thạnh, Phú Nhuận** có giá trung bình cao nhất.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Các quận ngoại thành như **Bình Tân, Hóc Môn, Nhà Bè** có giá thấp hơn đáng kể.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**Khu vực bán** có tương quan với **thu nhập và nhu cầu thị trường**, ảnh hưởng đến giá niêm yết.</a:t>
            </a:r>
            <a:br>
              <a:rPr lang="en" sz="1200">
                <a:solidFill>
                  <a:srgbClr val="595959"/>
                </a:solidFill>
              </a:rPr>
            </a:b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Phân tích tương quan giữa giá và các biến đặc trưng bằng heatmap.</a:t>
            </a:r>
            <a:endParaRPr sz="12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 sz="1200">
                <a:solidFill>
                  <a:srgbClr val="595959"/>
                </a:solidFill>
              </a:rPr>
              <a:t>💡 </a:t>
            </a:r>
            <a:r>
              <a:rPr i="1" lang="en" sz="1200">
                <a:solidFill>
                  <a:srgbClr val="595959"/>
                </a:solidFill>
              </a:rPr>
              <a:t>Mục tiêu EDA: hiểu rõ cấu trúc dữ liệu, xác định yếu tố ảnh hưởng đến giá, và chuẩn bị cho bước xây dựng mô hình.</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t/>
            </a:r>
            <a:endParaRPr sz="1200">
              <a:solidFill>
                <a:srgbClr val="595959"/>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2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6.png"/><Relationship Id="rId4" Type="http://schemas.openxmlformats.org/officeDocument/2006/relationships/image" Target="../media/image21.png"/><Relationship Id="rId5" Type="http://schemas.openxmlformats.org/officeDocument/2006/relationships/image" Target="../media/image40.png"/><Relationship Id="rId6"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32.png"/><Relationship Id="rId5"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1.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7.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7.png"/><Relationship Id="rId4" Type="http://schemas.openxmlformats.org/officeDocument/2006/relationships/image" Target="../media/image39.png"/><Relationship Id="rId5"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7.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2.png"/><Relationship Id="rId7"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29.png"/><Relationship Id="rId5" Type="http://schemas.openxmlformats.org/officeDocument/2006/relationships/image" Target="../media/image12.png"/><Relationship Id="rId6"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0" l="0" r="0" t="2410"/>
          <a:stretch/>
        </p:blipFill>
        <p:spPr>
          <a:xfrm>
            <a:off x="0" y="616750"/>
            <a:ext cx="9143999" cy="4071625"/>
          </a:xfrm>
          <a:prstGeom prst="rect">
            <a:avLst/>
          </a:prstGeom>
          <a:noFill/>
          <a:ln>
            <a:noFill/>
          </a:ln>
        </p:spPr>
      </p:pic>
      <p:pic>
        <p:nvPicPr>
          <p:cNvPr id="55" name="Google Shape;55;p13"/>
          <p:cNvPicPr preferRelativeResize="0"/>
          <p:nvPr/>
        </p:nvPicPr>
        <p:blipFill>
          <a:blip r:embed="rId4">
            <a:alphaModFix/>
          </a:blip>
          <a:stretch>
            <a:fillRect/>
          </a:stretch>
        </p:blipFill>
        <p:spPr>
          <a:xfrm>
            <a:off x="6199638" y="3650500"/>
            <a:ext cx="2200200" cy="895500"/>
          </a:xfrm>
          <a:prstGeom prst="roundRect">
            <a:avLst>
              <a:gd fmla="val 16667" name="adj"/>
            </a:avLst>
          </a:prstGeom>
          <a:noFill/>
          <a:ln>
            <a:noFill/>
          </a:ln>
        </p:spPr>
      </p:pic>
      <p:pic>
        <p:nvPicPr>
          <p:cNvPr id="56" name="Google Shape;56;p13"/>
          <p:cNvPicPr preferRelativeResize="0"/>
          <p:nvPr/>
        </p:nvPicPr>
        <p:blipFill>
          <a:blip r:embed="rId5">
            <a:alphaModFix/>
          </a:blip>
          <a:stretch>
            <a:fillRect/>
          </a:stretch>
        </p:blipFill>
        <p:spPr>
          <a:xfrm>
            <a:off x="152400" y="1886100"/>
            <a:ext cx="8839200" cy="1643700"/>
          </a:xfrm>
          <a:prstGeom prst="roundRect">
            <a:avLst>
              <a:gd fmla="val 16667" name="adj"/>
            </a:avLst>
          </a:prstGeom>
          <a:noFill/>
          <a:ln>
            <a:noFill/>
          </a:ln>
        </p:spPr>
      </p:pic>
      <p:pic>
        <p:nvPicPr>
          <p:cNvPr id="57" name="Google Shape;57;p13"/>
          <p:cNvPicPr preferRelativeResize="0"/>
          <p:nvPr/>
        </p:nvPicPr>
        <p:blipFill>
          <a:blip r:embed="rId6">
            <a:alphaModFix/>
          </a:blip>
          <a:stretch>
            <a:fillRect/>
          </a:stretch>
        </p:blipFill>
        <p:spPr>
          <a:xfrm>
            <a:off x="7597900" y="4008250"/>
            <a:ext cx="493921" cy="3119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nvSpPr>
        <p:spPr>
          <a:xfrm>
            <a:off x="168550" y="611850"/>
            <a:ext cx="5371200" cy="4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Các biến số (numaric </a:t>
            </a:r>
            <a:r>
              <a:rPr b="1" lang="en">
                <a:solidFill>
                  <a:schemeClr val="dk2"/>
                </a:solidFill>
              </a:rPr>
              <a:t>variable</a:t>
            </a:r>
            <a:r>
              <a:rPr b="1" lang="en">
                <a:solidFill>
                  <a:schemeClr val="dk2"/>
                </a:solidFill>
              </a:rPr>
              <a:t>) </a:t>
            </a:r>
            <a:endParaRPr b="1">
              <a:solidFill>
                <a:schemeClr val="dk2"/>
              </a:solidFill>
            </a:endParaRPr>
          </a:p>
        </p:txBody>
      </p:sp>
      <p:pic>
        <p:nvPicPr>
          <p:cNvPr id="125" name="Google Shape;125;p22"/>
          <p:cNvPicPr preferRelativeResize="0"/>
          <p:nvPr/>
        </p:nvPicPr>
        <p:blipFill>
          <a:blip r:embed="rId3">
            <a:alphaModFix/>
          </a:blip>
          <a:stretch>
            <a:fillRect/>
          </a:stretch>
        </p:blipFill>
        <p:spPr>
          <a:xfrm>
            <a:off x="152400" y="1224750"/>
            <a:ext cx="4009350" cy="3766350"/>
          </a:xfrm>
          <a:prstGeom prst="rect">
            <a:avLst/>
          </a:prstGeom>
          <a:noFill/>
          <a:ln>
            <a:noFill/>
          </a:ln>
        </p:spPr>
      </p:pic>
      <p:graphicFrame>
        <p:nvGraphicFramePr>
          <p:cNvPr id="126" name="Google Shape;126;p22"/>
          <p:cNvGraphicFramePr/>
          <p:nvPr/>
        </p:nvGraphicFramePr>
        <p:xfrm>
          <a:off x="4398975" y="1335150"/>
          <a:ext cx="3000000" cy="3000000"/>
        </p:xfrm>
        <a:graphic>
          <a:graphicData uri="http://schemas.openxmlformats.org/drawingml/2006/table">
            <a:tbl>
              <a:tblPr>
                <a:noFill/>
                <a:tableStyleId>{E14CACA6-E491-419A-911E-EF98CFF7C55A}</a:tableStyleId>
              </a:tblPr>
              <a:tblGrid>
                <a:gridCol w="1852275"/>
                <a:gridCol w="977600"/>
                <a:gridCol w="1852300"/>
              </a:tblGrid>
              <a:tr h="384875">
                <a:tc>
                  <a:txBody>
                    <a:bodyPr/>
                    <a:lstStyle/>
                    <a:p>
                      <a:pPr indent="0" lvl="0" marL="0" rtl="0" algn="l">
                        <a:lnSpc>
                          <a:spcPct val="115000"/>
                        </a:lnSpc>
                        <a:spcBef>
                          <a:spcPts val="0"/>
                        </a:spcBef>
                        <a:spcAft>
                          <a:spcPts val="0"/>
                        </a:spcAft>
                        <a:buNone/>
                      </a:pPr>
                      <a:r>
                        <a:rPr b="1" lang="en" sz="1000"/>
                        <a:t>Cặp biến</a:t>
                      </a:r>
                      <a:endParaRPr b="1" sz="1000"/>
                    </a:p>
                  </a:txBody>
                  <a:tcPr marT="91425" marB="91425" marR="91425" marL="91425"/>
                </a:tc>
                <a:tc>
                  <a:txBody>
                    <a:bodyPr/>
                    <a:lstStyle/>
                    <a:p>
                      <a:pPr indent="0" lvl="0" marL="0" rtl="0" algn="ctr">
                        <a:lnSpc>
                          <a:spcPct val="115000"/>
                        </a:lnSpc>
                        <a:spcBef>
                          <a:spcPts val="0"/>
                        </a:spcBef>
                        <a:spcAft>
                          <a:spcPts val="0"/>
                        </a:spcAft>
                        <a:buNone/>
                      </a:pPr>
                      <a:r>
                        <a:rPr b="1" lang="en" sz="1000"/>
                        <a:t>Hệ số tương quan (r)</a:t>
                      </a:r>
                      <a:endParaRPr b="1" sz="1000"/>
                    </a:p>
                  </a:txBody>
                  <a:tcPr marT="91425" marB="91425" marR="91425" marL="91425"/>
                </a:tc>
                <a:tc>
                  <a:txBody>
                    <a:bodyPr/>
                    <a:lstStyle/>
                    <a:p>
                      <a:pPr indent="0" lvl="0" marL="0" rtl="0" algn="l">
                        <a:lnSpc>
                          <a:spcPct val="115000"/>
                        </a:lnSpc>
                        <a:spcBef>
                          <a:spcPts val="0"/>
                        </a:spcBef>
                        <a:spcAft>
                          <a:spcPts val="0"/>
                        </a:spcAft>
                        <a:buNone/>
                      </a:pPr>
                      <a:r>
                        <a:rPr b="1" lang="en" sz="1000"/>
                        <a:t>Nhận xét</a:t>
                      </a:r>
                      <a:endParaRPr b="1" sz="1000"/>
                    </a:p>
                  </a:txBody>
                  <a:tcPr marT="91425" marB="91425" marR="91425" marL="91425"/>
                </a:tc>
              </a:tr>
              <a:tr h="648050">
                <a:tc>
                  <a:txBody>
                    <a:bodyPr/>
                    <a:lstStyle/>
                    <a:p>
                      <a:pPr indent="0" lvl="0" marL="0" rtl="0" algn="l">
                        <a:lnSpc>
                          <a:spcPct val="115000"/>
                        </a:lnSpc>
                        <a:spcBef>
                          <a:spcPts val="0"/>
                        </a:spcBef>
                        <a:spcAft>
                          <a:spcPts val="0"/>
                        </a:spcAft>
                        <a:buNone/>
                      </a:pPr>
                      <a:r>
                        <a:rPr lang="en" sz="1000"/>
                        <a:t>Giá ↔ Khoảng_giá_min</a:t>
                      </a:r>
                      <a:endParaRPr sz="1000"/>
                    </a:p>
                  </a:txBody>
                  <a:tcPr marT="91425" marB="91425" marR="91425" marL="91425"/>
                </a:tc>
                <a:tc>
                  <a:txBody>
                    <a:bodyPr/>
                    <a:lstStyle/>
                    <a:p>
                      <a:pPr indent="0" lvl="0" marL="0" rtl="0" algn="ctr">
                        <a:lnSpc>
                          <a:spcPct val="115000"/>
                        </a:lnSpc>
                        <a:spcBef>
                          <a:spcPts val="0"/>
                        </a:spcBef>
                        <a:spcAft>
                          <a:spcPts val="0"/>
                        </a:spcAft>
                        <a:buNone/>
                      </a:pPr>
                      <a:r>
                        <a:rPr lang="en" sz="1000"/>
                        <a:t>0.04</a:t>
                      </a:r>
                      <a:endParaRPr sz="1000"/>
                    </a:p>
                  </a:txBody>
                  <a:tcPr marT="91425" marB="91425" marR="91425" marL="91425"/>
                </a:tc>
                <a:tc>
                  <a:txBody>
                    <a:bodyPr/>
                    <a:lstStyle/>
                    <a:p>
                      <a:pPr indent="0" lvl="0" marL="0" rtl="0" algn="l">
                        <a:lnSpc>
                          <a:spcPct val="115000"/>
                        </a:lnSpc>
                        <a:spcBef>
                          <a:spcPts val="0"/>
                        </a:spcBef>
                        <a:spcAft>
                          <a:spcPts val="0"/>
                        </a:spcAft>
                        <a:buNone/>
                      </a:pPr>
                      <a:r>
                        <a:rPr lang="en" sz="1000"/>
                        <a:t>Quan hệ rất yếu, gần như không tuyến tính</a:t>
                      </a:r>
                      <a:endParaRPr sz="1000"/>
                    </a:p>
                  </a:txBody>
                  <a:tcPr marT="91425" marB="91425" marR="91425" marL="91425"/>
                </a:tc>
              </a:tr>
              <a:tr h="648050">
                <a:tc>
                  <a:txBody>
                    <a:bodyPr/>
                    <a:lstStyle/>
                    <a:p>
                      <a:pPr indent="0" lvl="0" marL="0" rtl="0" algn="l">
                        <a:lnSpc>
                          <a:spcPct val="115000"/>
                        </a:lnSpc>
                        <a:spcBef>
                          <a:spcPts val="0"/>
                        </a:spcBef>
                        <a:spcAft>
                          <a:spcPts val="0"/>
                        </a:spcAft>
                        <a:buNone/>
                      </a:pPr>
                      <a:r>
                        <a:rPr lang="en" sz="1000"/>
                        <a:t>Giá ↔ Khoảng_giá_max</a:t>
                      </a:r>
                      <a:endParaRPr sz="1000"/>
                    </a:p>
                  </a:txBody>
                  <a:tcPr marT="91425" marB="91425" marR="91425" marL="91425"/>
                </a:tc>
                <a:tc>
                  <a:txBody>
                    <a:bodyPr/>
                    <a:lstStyle/>
                    <a:p>
                      <a:pPr indent="0" lvl="0" marL="0" rtl="0" algn="ctr">
                        <a:lnSpc>
                          <a:spcPct val="115000"/>
                        </a:lnSpc>
                        <a:spcBef>
                          <a:spcPts val="0"/>
                        </a:spcBef>
                        <a:spcAft>
                          <a:spcPts val="0"/>
                        </a:spcAft>
                        <a:buNone/>
                      </a:pPr>
                      <a:r>
                        <a:rPr lang="en" sz="1000"/>
                        <a:t>0.04</a:t>
                      </a:r>
                      <a:endParaRPr sz="1000"/>
                    </a:p>
                  </a:txBody>
                  <a:tcPr marT="91425" marB="91425" marR="91425" marL="91425"/>
                </a:tc>
                <a:tc>
                  <a:txBody>
                    <a:bodyPr/>
                    <a:lstStyle/>
                    <a:p>
                      <a:pPr indent="0" lvl="0" marL="0" rtl="0" algn="l">
                        <a:lnSpc>
                          <a:spcPct val="115000"/>
                        </a:lnSpc>
                        <a:spcBef>
                          <a:spcPts val="0"/>
                        </a:spcBef>
                        <a:spcAft>
                          <a:spcPts val="0"/>
                        </a:spcAft>
                        <a:buNone/>
                      </a:pPr>
                      <a:r>
                        <a:rPr lang="en" sz="1000"/>
                        <a:t>Tương tự, không có mối quan hệ tuyến tính rõ ràng</a:t>
                      </a:r>
                      <a:endParaRPr sz="1000"/>
                    </a:p>
                  </a:txBody>
                  <a:tcPr marT="91425" marB="91425" marR="91425" marL="91425"/>
                </a:tc>
              </a:tr>
              <a:tr h="648050">
                <a:tc>
                  <a:txBody>
                    <a:bodyPr/>
                    <a:lstStyle/>
                    <a:p>
                      <a:pPr indent="0" lvl="0" marL="0" rtl="0" algn="l">
                        <a:lnSpc>
                          <a:spcPct val="115000"/>
                        </a:lnSpc>
                        <a:spcBef>
                          <a:spcPts val="0"/>
                        </a:spcBef>
                        <a:spcAft>
                          <a:spcPts val="0"/>
                        </a:spcAft>
                        <a:buNone/>
                      </a:pPr>
                      <a:r>
                        <a:rPr lang="en" sz="1000"/>
                        <a:t>Giá ↔ Số_Km_đã_đi</a:t>
                      </a:r>
                      <a:endParaRPr sz="1000"/>
                    </a:p>
                  </a:txBody>
                  <a:tcPr marT="91425" marB="91425" marR="91425" marL="91425"/>
                </a:tc>
                <a:tc>
                  <a:txBody>
                    <a:bodyPr/>
                    <a:lstStyle/>
                    <a:p>
                      <a:pPr indent="0" lvl="0" marL="0" rtl="0" algn="ctr">
                        <a:lnSpc>
                          <a:spcPct val="115000"/>
                        </a:lnSpc>
                        <a:spcBef>
                          <a:spcPts val="0"/>
                        </a:spcBef>
                        <a:spcAft>
                          <a:spcPts val="0"/>
                        </a:spcAft>
                        <a:buNone/>
                      </a:pPr>
                      <a:r>
                        <a:rPr lang="en" sz="1000"/>
                        <a:t>-0.01</a:t>
                      </a:r>
                      <a:endParaRPr sz="1000"/>
                    </a:p>
                  </a:txBody>
                  <a:tcPr marT="91425" marB="91425" marR="91425" marL="91425"/>
                </a:tc>
                <a:tc>
                  <a:txBody>
                    <a:bodyPr/>
                    <a:lstStyle/>
                    <a:p>
                      <a:pPr indent="0" lvl="0" marL="0" rtl="0" algn="l">
                        <a:lnSpc>
                          <a:spcPct val="115000"/>
                        </a:lnSpc>
                        <a:spcBef>
                          <a:spcPts val="0"/>
                        </a:spcBef>
                        <a:spcAft>
                          <a:spcPts val="0"/>
                        </a:spcAft>
                        <a:buNone/>
                      </a:pPr>
                      <a:r>
                        <a:rPr lang="en" sz="1000"/>
                        <a:t>Cực kỳ yếu, số km gần như không ảnh hưởng đến giá</a:t>
                      </a:r>
                      <a:endParaRPr sz="1000"/>
                    </a:p>
                  </a:txBody>
                  <a:tcPr marT="91425" marB="91425" marR="91425" marL="91425"/>
                </a:tc>
              </a:tr>
              <a:tr h="648050">
                <a:tc>
                  <a:txBody>
                    <a:bodyPr/>
                    <a:lstStyle/>
                    <a:p>
                      <a:pPr indent="0" lvl="0" marL="0" rtl="0" algn="l">
                        <a:lnSpc>
                          <a:spcPct val="115000"/>
                        </a:lnSpc>
                        <a:spcBef>
                          <a:spcPts val="0"/>
                        </a:spcBef>
                        <a:spcAft>
                          <a:spcPts val="0"/>
                        </a:spcAft>
                        <a:buNone/>
                      </a:pPr>
                      <a:r>
                        <a:rPr lang="en" sz="1000"/>
                        <a:t>Giá ↔ Năm_đăng_ký</a:t>
                      </a:r>
                      <a:endParaRPr sz="1000"/>
                    </a:p>
                  </a:txBody>
                  <a:tcPr marT="91425" marB="91425" marR="91425" marL="91425"/>
                </a:tc>
                <a:tc>
                  <a:txBody>
                    <a:bodyPr/>
                    <a:lstStyle/>
                    <a:p>
                      <a:pPr indent="0" lvl="0" marL="0" rtl="0" algn="ctr">
                        <a:lnSpc>
                          <a:spcPct val="115000"/>
                        </a:lnSpc>
                        <a:spcBef>
                          <a:spcPts val="0"/>
                        </a:spcBef>
                        <a:spcAft>
                          <a:spcPts val="0"/>
                        </a:spcAft>
                        <a:buNone/>
                      </a:pPr>
                      <a:r>
                        <a:rPr lang="en" sz="1000"/>
                        <a:t>0.02</a:t>
                      </a:r>
                      <a:endParaRPr sz="1000"/>
                    </a:p>
                  </a:txBody>
                  <a:tcPr marT="91425" marB="91425" marR="91425" marL="91425"/>
                </a:tc>
                <a:tc>
                  <a:txBody>
                    <a:bodyPr/>
                    <a:lstStyle/>
                    <a:p>
                      <a:pPr indent="0" lvl="0" marL="0" rtl="0" algn="l">
                        <a:lnSpc>
                          <a:spcPct val="115000"/>
                        </a:lnSpc>
                        <a:spcBef>
                          <a:spcPts val="0"/>
                        </a:spcBef>
                        <a:spcAft>
                          <a:spcPts val="0"/>
                        </a:spcAft>
                        <a:buNone/>
                      </a:pPr>
                      <a:r>
                        <a:rPr lang="en" sz="1000"/>
                        <a:t>Gần như không có mối quan hệ tuyến tính đáng kể</a:t>
                      </a:r>
                      <a:endParaRPr sz="1000"/>
                    </a:p>
                  </a:txBody>
                  <a:tcPr marT="91425" marB="91425" marR="91425" marL="91425"/>
                </a:tc>
              </a:tr>
            </a:tbl>
          </a:graphicData>
        </a:graphic>
      </p:graphicFrame>
      <p:sp>
        <p:nvSpPr>
          <p:cNvPr id="127" name="Google Shape;127;p22"/>
          <p:cNvSpPr txBox="1"/>
          <p:nvPr/>
        </p:nvSpPr>
        <p:spPr>
          <a:xfrm>
            <a:off x="-29250" y="242675"/>
            <a:ext cx="5247600" cy="4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2"/>
                </a:solidFill>
              </a:rPr>
              <a:t>EDA – PHÂN TÍCH DỮ LIỆU KHÁM PHÁ</a:t>
            </a:r>
            <a:endParaRPr b="1" sz="20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nvSpPr>
        <p:spPr>
          <a:xfrm>
            <a:off x="168550" y="611850"/>
            <a:ext cx="6313200" cy="4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Các biến phân loại (categorical variable) ảnh hưởng đến biến giá</a:t>
            </a:r>
            <a:endParaRPr b="1">
              <a:solidFill>
                <a:schemeClr val="dk2"/>
              </a:solidFill>
            </a:endParaRPr>
          </a:p>
        </p:txBody>
      </p:sp>
      <p:pic>
        <p:nvPicPr>
          <p:cNvPr id="133" name="Google Shape;133;p23"/>
          <p:cNvPicPr preferRelativeResize="0"/>
          <p:nvPr/>
        </p:nvPicPr>
        <p:blipFill>
          <a:blip r:embed="rId3">
            <a:alphaModFix/>
          </a:blip>
          <a:stretch>
            <a:fillRect/>
          </a:stretch>
        </p:blipFill>
        <p:spPr>
          <a:xfrm>
            <a:off x="439775" y="1239700"/>
            <a:ext cx="3784176" cy="1870325"/>
          </a:xfrm>
          <a:prstGeom prst="rect">
            <a:avLst/>
          </a:prstGeom>
          <a:noFill/>
          <a:ln>
            <a:noFill/>
          </a:ln>
        </p:spPr>
      </p:pic>
      <p:pic>
        <p:nvPicPr>
          <p:cNvPr id="134" name="Google Shape;134;p23"/>
          <p:cNvPicPr preferRelativeResize="0"/>
          <p:nvPr/>
        </p:nvPicPr>
        <p:blipFill>
          <a:blip r:embed="rId4">
            <a:alphaModFix/>
          </a:blip>
          <a:stretch>
            <a:fillRect/>
          </a:stretch>
        </p:blipFill>
        <p:spPr>
          <a:xfrm>
            <a:off x="4762225" y="1239700"/>
            <a:ext cx="3670725" cy="1870325"/>
          </a:xfrm>
          <a:prstGeom prst="rect">
            <a:avLst/>
          </a:prstGeom>
          <a:noFill/>
          <a:ln>
            <a:noFill/>
          </a:ln>
        </p:spPr>
      </p:pic>
      <p:pic>
        <p:nvPicPr>
          <p:cNvPr id="135" name="Google Shape;135;p23"/>
          <p:cNvPicPr preferRelativeResize="0"/>
          <p:nvPr/>
        </p:nvPicPr>
        <p:blipFill>
          <a:blip r:embed="rId5">
            <a:alphaModFix/>
          </a:blip>
          <a:stretch>
            <a:fillRect/>
          </a:stretch>
        </p:blipFill>
        <p:spPr>
          <a:xfrm>
            <a:off x="439775" y="3277375"/>
            <a:ext cx="3784174" cy="1728675"/>
          </a:xfrm>
          <a:prstGeom prst="rect">
            <a:avLst/>
          </a:prstGeom>
          <a:noFill/>
          <a:ln>
            <a:noFill/>
          </a:ln>
        </p:spPr>
      </p:pic>
      <p:pic>
        <p:nvPicPr>
          <p:cNvPr id="136" name="Google Shape;136;p23"/>
          <p:cNvPicPr preferRelativeResize="0"/>
          <p:nvPr/>
        </p:nvPicPr>
        <p:blipFill>
          <a:blip r:embed="rId6">
            <a:alphaModFix/>
          </a:blip>
          <a:stretch>
            <a:fillRect/>
          </a:stretch>
        </p:blipFill>
        <p:spPr>
          <a:xfrm>
            <a:off x="4762225" y="3277375"/>
            <a:ext cx="3670725" cy="1728675"/>
          </a:xfrm>
          <a:prstGeom prst="rect">
            <a:avLst/>
          </a:prstGeom>
          <a:noFill/>
          <a:ln>
            <a:noFill/>
          </a:ln>
        </p:spPr>
      </p:pic>
      <p:sp>
        <p:nvSpPr>
          <p:cNvPr id="137" name="Google Shape;137;p23"/>
          <p:cNvSpPr txBox="1"/>
          <p:nvPr/>
        </p:nvSpPr>
        <p:spPr>
          <a:xfrm>
            <a:off x="-29250" y="235199"/>
            <a:ext cx="5247600" cy="4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2"/>
                </a:solidFill>
              </a:rPr>
              <a:t>EDA – PHÂN TÍCH DỮ LIỆU KHÁM PHÁ</a:t>
            </a:r>
            <a:endParaRPr b="1" sz="20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4"/>
          <p:cNvSpPr txBox="1"/>
          <p:nvPr/>
        </p:nvSpPr>
        <p:spPr>
          <a:xfrm>
            <a:off x="168550" y="611850"/>
            <a:ext cx="6313200" cy="4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Các biến phân loại (categorical variable) ảnh hưởng đến biến giá</a:t>
            </a:r>
            <a:endParaRPr b="1">
              <a:solidFill>
                <a:schemeClr val="dk2"/>
              </a:solidFill>
            </a:endParaRPr>
          </a:p>
        </p:txBody>
      </p:sp>
      <p:pic>
        <p:nvPicPr>
          <p:cNvPr id="143" name="Google Shape;143;p24"/>
          <p:cNvPicPr preferRelativeResize="0"/>
          <p:nvPr/>
        </p:nvPicPr>
        <p:blipFill>
          <a:blip r:embed="rId3">
            <a:alphaModFix/>
          </a:blip>
          <a:stretch>
            <a:fillRect/>
          </a:stretch>
        </p:blipFill>
        <p:spPr>
          <a:xfrm>
            <a:off x="101250" y="1112625"/>
            <a:ext cx="4025300" cy="1812812"/>
          </a:xfrm>
          <a:prstGeom prst="rect">
            <a:avLst/>
          </a:prstGeom>
          <a:noFill/>
          <a:ln>
            <a:noFill/>
          </a:ln>
        </p:spPr>
      </p:pic>
      <p:pic>
        <p:nvPicPr>
          <p:cNvPr id="144" name="Google Shape;144;p24"/>
          <p:cNvPicPr preferRelativeResize="0"/>
          <p:nvPr/>
        </p:nvPicPr>
        <p:blipFill>
          <a:blip r:embed="rId4">
            <a:alphaModFix/>
          </a:blip>
          <a:stretch>
            <a:fillRect/>
          </a:stretch>
        </p:blipFill>
        <p:spPr>
          <a:xfrm>
            <a:off x="4981250" y="1020325"/>
            <a:ext cx="4025299" cy="1925950"/>
          </a:xfrm>
          <a:prstGeom prst="rect">
            <a:avLst/>
          </a:prstGeom>
          <a:noFill/>
          <a:ln>
            <a:noFill/>
          </a:ln>
        </p:spPr>
      </p:pic>
      <p:pic>
        <p:nvPicPr>
          <p:cNvPr id="145" name="Google Shape;145;p24"/>
          <p:cNvPicPr preferRelativeResize="0"/>
          <p:nvPr/>
        </p:nvPicPr>
        <p:blipFill>
          <a:blip r:embed="rId5">
            <a:alphaModFix/>
          </a:blip>
          <a:stretch>
            <a:fillRect/>
          </a:stretch>
        </p:blipFill>
        <p:spPr>
          <a:xfrm>
            <a:off x="2559350" y="3082975"/>
            <a:ext cx="4025300" cy="1925950"/>
          </a:xfrm>
          <a:prstGeom prst="rect">
            <a:avLst/>
          </a:prstGeom>
          <a:noFill/>
          <a:ln>
            <a:noFill/>
          </a:ln>
        </p:spPr>
      </p:pic>
      <p:sp>
        <p:nvSpPr>
          <p:cNvPr id="146" name="Google Shape;146;p24"/>
          <p:cNvSpPr txBox="1"/>
          <p:nvPr/>
        </p:nvSpPr>
        <p:spPr>
          <a:xfrm>
            <a:off x="-29250" y="242675"/>
            <a:ext cx="5247600" cy="4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2"/>
                </a:solidFill>
              </a:rPr>
              <a:t>EDA – PHÂN TÍCH DỮ LIỆU KHÁM PHÁ</a:t>
            </a:r>
            <a:endParaRPr b="1" sz="20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5"/>
          <p:cNvSpPr txBox="1"/>
          <p:nvPr/>
        </p:nvSpPr>
        <p:spPr>
          <a:xfrm>
            <a:off x="168550" y="611850"/>
            <a:ext cx="6313200" cy="10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Kiểm định Chi-square giữa các biến phân loại</a:t>
            </a:r>
            <a:endParaRPr b="1">
              <a:solidFill>
                <a:schemeClr val="dk2"/>
              </a:solidFill>
            </a:endParaRPr>
          </a:p>
          <a:p>
            <a:pPr indent="0" lvl="0" marL="0" rtl="0" algn="l">
              <a:spcBef>
                <a:spcPts val="0"/>
              </a:spcBef>
              <a:spcAft>
                <a:spcPts val="0"/>
              </a:spcAft>
              <a:buNone/>
            </a:pPr>
            <a:r>
              <a:rPr b="1" lang="en">
                <a:solidFill>
                  <a:schemeClr val="dk2"/>
                </a:solidFill>
              </a:rPr>
              <a:t>Dựa vào giá trị **p-value**, với ngưỡng α = 0.05:</a:t>
            </a:r>
            <a:endParaRPr b="1">
              <a:solidFill>
                <a:schemeClr val="dk2"/>
              </a:solidFill>
            </a:endParaRPr>
          </a:p>
          <a:p>
            <a:pPr indent="0" lvl="0" marL="0" rtl="0" algn="l">
              <a:spcBef>
                <a:spcPts val="0"/>
              </a:spcBef>
              <a:spcAft>
                <a:spcPts val="0"/>
              </a:spcAft>
              <a:buNone/>
            </a:pPr>
            <a:r>
              <a:rPr b="1" lang="en">
                <a:solidFill>
                  <a:schemeClr val="dk2"/>
                </a:solidFill>
              </a:rPr>
              <a:t>  - Nếu p-value &lt; 0.05 → có mối quan hệ.</a:t>
            </a:r>
            <a:endParaRPr b="1">
              <a:solidFill>
                <a:schemeClr val="dk2"/>
              </a:solidFill>
            </a:endParaRPr>
          </a:p>
          <a:p>
            <a:pPr indent="0" lvl="0" marL="0" rtl="0" algn="l">
              <a:spcBef>
                <a:spcPts val="0"/>
              </a:spcBef>
              <a:spcAft>
                <a:spcPts val="0"/>
              </a:spcAft>
              <a:buNone/>
            </a:pPr>
            <a:r>
              <a:rPr b="1" lang="en">
                <a:solidFill>
                  <a:schemeClr val="dk2"/>
                </a:solidFill>
              </a:rPr>
              <a:t>  - Nếu p-value ≥ 0.05 → độc lập.</a:t>
            </a:r>
            <a:endParaRPr b="1">
              <a:solidFill>
                <a:schemeClr val="dk2"/>
              </a:solidFill>
            </a:endParaRPr>
          </a:p>
          <a:p>
            <a:pPr indent="0" lvl="0" marL="0" rtl="0" algn="l">
              <a:spcBef>
                <a:spcPts val="0"/>
              </a:spcBef>
              <a:spcAft>
                <a:spcPts val="0"/>
              </a:spcAft>
              <a:buNone/>
            </a:pPr>
            <a:r>
              <a:t/>
            </a:r>
            <a:endParaRPr b="1">
              <a:solidFill>
                <a:schemeClr val="dk2"/>
              </a:solidFill>
            </a:endParaRPr>
          </a:p>
          <a:p>
            <a:pPr indent="0" lvl="0" marL="0" rtl="0" algn="l">
              <a:spcBef>
                <a:spcPts val="0"/>
              </a:spcBef>
              <a:spcAft>
                <a:spcPts val="0"/>
              </a:spcAft>
              <a:buNone/>
            </a:pPr>
            <a:r>
              <a:t/>
            </a:r>
            <a:endParaRPr b="1">
              <a:solidFill>
                <a:schemeClr val="dk2"/>
              </a:solidFill>
            </a:endParaRPr>
          </a:p>
        </p:txBody>
      </p:sp>
      <p:graphicFrame>
        <p:nvGraphicFramePr>
          <p:cNvPr id="152" name="Google Shape;152;p25"/>
          <p:cNvGraphicFramePr/>
          <p:nvPr/>
        </p:nvGraphicFramePr>
        <p:xfrm>
          <a:off x="346938" y="1690675"/>
          <a:ext cx="3000000" cy="3000000"/>
        </p:xfrm>
        <a:graphic>
          <a:graphicData uri="http://schemas.openxmlformats.org/drawingml/2006/table">
            <a:tbl>
              <a:tblPr>
                <a:noFill/>
                <a:tableStyleId>{E14CACA6-E491-419A-911E-EF98CFF7C55A}</a:tableStyleId>
              </a:tblPr>
              <a:tblGrid>
                <a:gridCol w="2652225"/>
                <a:gridCol w="2652225"/>
                <a:gridCol w="2652225"/>
              </a:tblGrid>
              <a:tr h="381000">
                <a:tc>
                  <a:txBody>
                    <a:bodyPr/>
                    <a:lstStyle/>
                    <a:p>
                      <a:pPr indent="0" lvl="0" marL="0" rtl="0" algn="l">
                        <a:lnSpc>
                          <a:spcPct val="115000"/>
                        </a:lnSpc>
                        <a:spcBef>
                          <a:spcPts val="0"/>
                        </a:spcBef>
                        <a:spcAft>
                          <a:spcPts val="0"/>
                        </a:spcAft>
                        <a:buNone/>
                      </a:pPr>
                      <a:r>
                        <a:rPr b="1" lang="en" sz="1100"/>
                        <a:t>Cặp biến</a:t>
                      </a:r>
                      <a:endParaRPr b="1" sz="1100"/>
                    </a:p>
                  </a:txBody>
                  <a:tcPr marT="91425" marB="91425" marR="91425" marL="91425"/>
                </a:tc>
                <a:tc>
                  <a:txBody>
                    <a:bodyPr/>
                    <a:lstStyle/>
                    <a:p>
                      <a:pPr indent="0" lvl="0" marL="0" rtl="0" algn="ctr">
                        <a:lnSpc>
                          <a:spcPct val="115000"/>
                        </a:lnSpc>
                        <a:spcBef>
                          <a:spcPts val="0"/>
                        </a:spcBef>
                        <a:spcAft>
                          <a:spcPts val="0"/>
                        </a:spcAft>
                        <a:buNone/>
                      </a:pPr>
                      <a:r>
                        <a:rPr b="1" lang="en" sz="1100"/>
                        <a:t>p-value</a:t>
                      </a:r>
                      <a:endParaRPr b="1" sz="1100"/>
                    </a:p>
                  </a:txBody>
                  <a:tcPr marT="91425" marB="91425" marR="91425" marL="91425"/>
                </a:tc>
                <a:tc>
                  <a:txBody>
                    <a:bodyPr/>
                    <a:lstStyle/>
                    <a:p>
                      <a:pPr indent="0" lvl="0" marL="0" rtl="0" algn="l">
                        <a:lnSpc>
                          <a:spcPct val="115000"/>
                        </a:lnSpc>
                        <a:spcBef>
                          <a:spcPts val="0"/>
                        </a:spcBef>
                        <a:spcAft>
                          <a:spcPts val="0"/>
                        </a:spcAft>
                        <a:buNone/>
                      </a:pPr>
                      <a:r>
                        <a:rPr b="1" lang="en" sz="1100"/>
                        <a:t>Kết luận</a:t>
                      </a:r>
                      <a:endParaRPr b="1" sz="1100"/>
                    </a:p>
                  </a:txBody>
                  <a:tcPr marT="91425" marB="91425" marR="91425" marL="91425"/>
                </a:tc>
              </a:tr>
              <a:tr h="381000">
                <a:tc>
                  <a:txBody>
                    <a:bodyPr/>
                    <a:lstStyle/>
                    <a:p>
                      <a:pPr indent="0" lvl="0" marL="0" rtl="0" algn="l">
                        <a:lnSpc>
                          <a:spcPct val="115000"/>
                        </a:lnSpc>
                        <a:spcBef>
                          <a:spcPts val="0"/>
                        </a:spcBef>
                        <a:spcAft>
                          <a:spcPts val="0"/>
                        </a:spcAft>
                        <a:buNone/>
                      </a:pPr>
                      <a:r>
                        <a:rPr lang="en"/>
                        <a:t>Thương_hiệu ↔ Dòng_xe</a:t>
                      </a:r>
                      <a:endParaRPr/>
                    </a:p>
                  </a:txBody>
                  <a:tcPr marT="91425" marB="91425" marR="91425" marL="91425"/>
                </a:tc>
                <a:tc>
                  <a:txBody>
                    <a:bodyPr/>
                    <a:lstStyle/>
                    <a:p>
                      <a:pPr indent="0" lvl="0" marL="0" rtl="0" algn="ctr">
                        <a:lnSpc>
                          <a:spcPct val="115000"/>
                        </a:lnSpc>
                        <a:spcBef>
                          <a:spcPts val="0"/>
                        </a:spcBef>
                        <a:spcAft>
                          <a:spcPts val="0"/>
                        </a:spcAft>
                        <a:buNone/>
                      </a:pPr>
                      <a:r>
                        <a:rPr lang="en" sz="1100"/>
                        <a:t>0</a:t>
                      </a:r>
                      <a:endParaRPr sz="1100"/>
                    </a:p>
                  </a:txBody>
                  <a:tcPr marT="91425" marB="91425" marR="91425" marL="91425"/>
                </a:tc>
                <a:tc>
                  <a:txBody>
                    <a:bodyPr/>
                    <a:lstStyle/>
                    <a:p>
                      <a:pPr indent="0" lvl="0" marL="0" rtl="0" algn="l">
                        <a:lnSpc>
                          <a:spcPct val="115000"/>
                        </a:lnSpc>
                        <a:spcBef>
                          <a:spcPts val="0"/>
                        </a:spcBef>
                        <a:spcAft>
                          <a:spcPts val="0"/>
                        </a:spcAft>
                        <a:buNone/>
                      </a:pPr>
                      <a:r>
                        <a:rPr lang="en"/>
                        <a:t>✅ Có mối quan hệ chặt chẽ</a:t>
                      </a:r>
                      <a:endParaRPr/>
                    </a:p>
                  </a:txBody>
                  <a:tcPr marT="91425" marB="91425" marR="91425" marL="91425"/>
                </a:tc>
              </a:tr>
              <a:tr h="381000">
                <a:tc>
                  <a:txBody>
                    <a:bodyPr/>
                    <a:lstStyle/>
                    <a:p>
                      <a:pPr indent="0" lvl="0" marL="0" rtl="0" algn="l">
                        <a:lnSpc>
                          <a:spcPct val="115000"/>
                        </a:lnSpc>
                        <a:spcBef>
                          <a:spcPts val="0"/>
                        </a:spcBef>
                        <a:spcAft>
                          <a:spcPts val="0"/>
                        </a:spcAft>
                        <a:buNone/>
                      </a:pPr>
                      <a:r>
                        <a:rPr lang="en"/>
                        <a:t>Thương_hiệu ↔ Loại_xe</a:t>
                      </a:r>
                      <a:endParaRPr/>
                    </a:p>
                  </a:txBody>
                  <a:tcPr marT="91425" marB="91425" marR="91425" marL="91425"/>
                </a:tc>
                <a:tc>
                  <a:txBody>
                    <a:bodyPr/>
                    <a:lstStyle/>
                    <a:p>
                      <a:pPr indent="0" lvl="0" marL="0" rtl="0" algn="ctr">
                        <a:lnSpc>
                          <a:spcPct val="115000"/>
                        </a:lnSpc>
                        <a:spcBef>
                          <a:spcPts val="0"/>
                        </a:spcBef>
                        <a:spcAft>
                          <a:spcPts val="0"/>
                        </a:spcAft>
                        <a:buNone/>
                      </a:pPr>
                      <a:r>
                        <a:rPr lang="en" sz="1100"/>
                        <a:t>1.894 × 10⁻²⁸⁹</a:t>
                      </a:r>
                      <a:endParaRPr sz="1100"/>
                    </a:p>
                  </a:txBody>
                  <a:tcPr marT="91425" marB="91425" marR="91425" marL="91425"/>
                </a:tc>
                <a:tc>
                  <a:txBody>
                    <a:bodyPr/>
                    <a:lstStyle/>
                    <a:p>
                      <a:pPr indent="0" lvl="0" marL="0" rtl="0" algn="l">
                        <a:lnSpc>
                          <a:spcPct val="115000"/>
                        </a:lnSpc>
                        <a:spcBef>
                          <a:spcPts val="0"/>
                        </a:spcBef>
                        <a:spcAft>
                          <a:spcPts val="0"/>
                        </a:spcAft>
                        <a:buNone/>
                      </a:pPr>
                      <a:r>
                        <a:rPr lang="en"/>
                        <a:t>✅ Có mối quan hệ mạnh</a:t>
                      </a:r>
                      <a:endParaRPr/>
                    </a:p>
                  </a:txBody>
                  <a:tcPr marT="91425" marB="91425" marR="91425" marL="91425"/>
                </a:tc>
              </a:tr>
              <a:tr h="381000">
                <a:tc>
                  <a:txBody>
                    <a:bodyPr/>
                    <a:lstStyle/>
                    <a:p>
                      <a:pPr indent="0" lvl="0" marL="0" rtl="0" algn="l">
                        <a:lnSpc>
                          <a:spcPct val="115000"/>
                        </a:lnSpc>
                        <a:spcBef>
                          <a:spcPts val="0"/>
                        </a:spcBef>
                        <a:spcAft>
                          <a:spcPts val="0"/>
                        </a:spcAft>
                        <a:buNone/>
                      </a:pPr>
                      <a:r>
                        <a:rPr lang="en"/>
                        <a:t>Thương_hiệu ↔ Dung_tích_xe</a:t>
                      </a:r>
                      <a:endParaRPr/>
                    </a:p>
                  </a:txBody>
                  <a:tcPr marT="91425" marB="91425" marR="91425" marL="91425"/>
                </a:tc>
                <a:tc>
                  <a:txBody>
                    <a:bodyPr/>
                    <a:lstStyle/>
                    <a:p>
                      <a:pPr indent="0" lvl="0" marL="0" rtl="0" algn="ctr">
                        <a:lnSpc>
                          <a:spcPct val="115000"/>
                        </a:lnSpc>
                        <a:spcBef>
                          <a:spcPts val="0"/>
                        </a:spcBef>
                        <a:spcAft>
                          <a:spcPts val="0"/>
                        </a:spcAft>
                        <a:buNone/>
                      </a:pPr>
                      <a:r>
                        <a:rPr lang="en" sz="1100"/>
                        <a:t>0</a:t>
                      </a:r>
                      <a:endParaRPr sz="1100"/>
                    </a:p>
                  </a:txBody>
                  <a:tcPr marT="91425" marB="91425" marR="91425" marL="91425"/>
                </a:tc>
                <a:tc>
                  <a:txBody>
                    <a:bodyPr/>
                    <a:lstStyle/>
                    <a:p>
                      <a:pPr indent="0" lvl="0" marL="0" rtl="0" algn="l">
                        <a:lnSpc>
                          <a:spcPct val="115000"/>
                        </a:lnSpc>
                        <a:spcBef>
                          <a:spcPts val="0"/>
                        </a:spcBef>
                        <a:spcAft>
                          <a:spcPts val="0"/>
                        </a:spcAft>
                        <a:buNone/>
                      </a:pPr>
                      <a:r>
                        <a:rPr lang="en"/>
                        <a:t>✅ Có mối quan hệ rõ rệt</a:t>
                      </a:r>
                      <a:endParaRPr/>
                    </a:p>
                  </a:txBody>
                  <a:tcPr marT="91425" marB="91425" marR="91425" marL="91425"/>
                </a:tc>
              </a:tr>
              <a:tr h="381000">
                <a:tc>
                  <a:txBody>
                    <a:bodyPr/>
                    <a:lstStyle/>
                    <a:p>
                      <a:pPr indent="0" lvl="0" marL="0" rtl="0" algn="l">
                        <a:lnSpc>
                          <a:spcPct val="115000"/>
                        </a:lnSpc>
                        <a:spcBef>
                          <a:spcPts val="0"/>
                        </a:spcBef>
                        <a:spcAft>
                          <a:spcPts val="0"/>
                        </a:spcAft>
                        <a:buNone/>
                      </a:pPr>
                      <a:r>
                        <a:rPr lang="en"/>
                        <a:t>Thương_hiệu ↔ Tình_trạng</a:t>
                      </a:r>
                      <a:endParaRPr/>
                    </a:p>
                  </a:txBody>
                  <a:tcPr marT="91425" marB="91425" marR="91425" marL="91425"/>
                </a:tc>
                <a:tc>
                  <a:txBody>
                    <a:bodyPr/>
                    <a:lstStyle/>
                    <a:p>
                      <a:pPr indent="0" lvl="0" marL="0" rtl="0" algn="ctr">
                        <a:lnSpc>
                          <a:spcPct val="115000"/>
                        </a:lnSpc>
                        <a:spcBef>
                          <a:spcPts val="0"/>
                        </a:spcBef>
                        <a:spcAft>
                          <a:spcPts val="0"/>
                        </a:spcAft>
                        <a:buNone/>
                      </a:pPr>
                      <a:r>
                        <a:rPr lang="en" sz="1100"/>
                        <a:t>0</a:t>
                      </a:r>
                      <a:endParaRPr sz="1100"/>
                    </a:p>
                  </a:txBody>
                  <a:tcPr marT="91425" marB="91425" marR="91425" marL="91425"/>
                </a:tc>
                <a:tc>
                  <a:txBody>
                    <a:bodyPr/>
                    <a:lstStyle/>
                    <a:p>
                      <a:pPr indent="0" lvl="0" marL="0" rtl="0" algn="l">
                        <a:lnSpc>
                          <a:spcPct val="115000"/>
                        </a:lnSpc>
                        <a:spcBef>
                          <a:spcPts val="0"/>
                        </a:spcBef>
                        <a:spcAft>
                          <a:spcPts val="0"/>
                        </a:spcAft>
                        <a:buNone/>
                      </a:pPr>
                      <a:r>
                        <a:rPr lang="en"/>
                        <a:t>✅ Có mối quan hệ đáng kể</a:t>
                      </a:r>
                      <a:endParaRPr/>
                    </a:p>
                  </a:txBody>
                  <a:tcPr marT="91425" marB="91425" marR="91425" marL="91425"/>
                </a:tc>
              </a:tr>
              <a:tr h="381000">
                <a:tc>
                  <a:txBody>
                    <a:bodyPr/>
                    <a:lstStyle/>
                    <a:p>
                      <a:pPr indent="0" lvl="0" marL="0" rtl="0" algn="l">
                        <a:lnSpc>
                          <a:spcPct val="115000"/>
                        </a:lnSpc>
                        <a:spcBef>
                          <a:spcPts val="0"/>
                        </a:spcBef>
                        <a:spcAft>
                          <a:spcPts val="0"/>
                        </a:spcAft>
                        <a:buNone/>
                      </a:pPr>
                      <a:r>
                        <a:rPr lang="en"/>
                        <a:t>Thương_hiệu ↔ Xuất_xứ</a:t>
                      </a:r>
                      <a:endParaRPr/>
                    </a:p>
                  </a:txBody>
                  <a:tcPr marT="91425" marB="91425" marR="91425" marL="91425"/>
                </a:tc>
                <a:tc>
                  <a:txBody>
                    <a:bodyPr/>
                    <a:lstStyle/>
                    <a:p>
                      <a:pPr indent="0" lvl="0" marL="0" rtl="0" algn="ctr">
                        <a:lnSpc>
                          <a:spcPct val="115000"/>
                        </a:lnSpc>
                        <a:spcBef>
                          <a:spcPts val="0"/>
                        </a:spcBef>
                        <a:spcAft>
                          <a:spcPts val="0"/>
                        </a:spcAft>
                        <a:buNone/>
                      </a:pPr>
                      <a:r>
                        <a:rPr lang="en" sz="1100"/>
                        <a:t>0</a:t>
                      </a:r>
                      <a:endParaRPr sz="1100"/>
                    </a:p>
                  </a:txBody>
                  <a:tcPr marT="91425" marB="91425" marR="91425" marL="91425"/>
                </a:tc>
                <a:tc>
                  <a:txBody>
                    <a:bodyPr/>
                    <a:lstStyle/>
                    <a:p>
                      <a:pPr indent="0" lvl="0" marL="0" rtl="0" algn="l">
                        <a:lnSpc>
                          <a:spcPct val="115000"/>
                        </a:lnSpc>
                        <a:spcBef>
                          <a:spcPts val="0"/>
                        </a:spcBef>
                        <a:spcAft>
                          <a:spcPts val="0"/>
                        </a:spcAft>
                        <a:buNone/>
                      </a:pPr>
                      <a:r>
                        <a:rPr lang="en"/>
                        <a:t>✅ Có mối quan hệ rất mạnh</a:t>
                      </a:r>
                      <a:endParaRPr/>
                    </a:p>
                  </a:txBody>
                  <a:tcPr marT="91425" marB="91425" marR="91425" marL="91425"/>
                </a:tc>
              </a:tr>
              <a:tr h="381000">
                <a:tc>
                  <a:txBody>
                    <a:bodyPr/>
                    <a:lstStyle/>
                    <a:p>
                      <a:pPr indent="0" lvl="0" marL="0" rtl="0" algn="l">
                        <a:lnSpc>
                          <a:spcPct val="115000"/>
                        </a:lnSpc>
                        <a:spcBef>
                          <a:spcPts val="0"/>
                        </a:spcBef>
                        <a:spcAft>
                          <a:spcPts val="0"/>
                        </a:spcAft>
                        <a:buNone/>
                      </a:pPr>
                      <a:r>
                        <a:rPr lang="en"/>
                        <a:t>Dòng_xe ↔ Tình_trạng</a:t>
                      </a:r>
                      <a:endParaRPr/>
                    </a:p>
                  </a:txBody>
                  <a:tcPr marT="91425" marB="91425" marR="91425" marL="91425"/>
                </a:tc>
                <a:tc>
                  <a:txBody>
                    <a:bodyPr/>
                    <a:lstStyle/>
                    <a:p>
                      <a:pPr indent="0" lvl="0" marL="0" rtl="0" algn="ctr">
                        <a:lnSpc>
                          <a:spcPct val="115000"/>
                        </a:lnSpc>
                        <a:spcBef>
                          <a:spcPts val="0"/>
                        </a:spcBef>
                        <a:spcAft>
                          <a:spcPts val="0"/>
                        </a:spcAft>
                        <a:buNone/>
                      </a:pPr>
                      <a:r>
                        <a:rPr lang="en" sz="1100"/>
                        <a:t>1.0</a:t>
                      </a:r>
                      <a:endParaRPr sz="1100"/>
                    </a:p>
                  </a:txBody>
                  <a:tcPr marT="91425" marB="91425" marR="91425" marL="91425"/>
                </a:tc>
                <a:tc>
                  <a:txBody>
                    <a:bodyPr/>
                    <a:lstStyle/>
                    <a:p>
                      <a:pPr indent="0" lvl="0" marL="0" rtl="0" algn="l">
                        <a:lnSpc>
                          <a:spcPct val="115000"/>
                        </a:lnSpc>
                        <a:spcBef>
                          <a:spcPts val="0"/>
                        </a:spcBef>
                        <a:spcAft>
                          <a:spcPts val="0"/>
                        </a:spcAft>
                        <a:buNone/>
                      </a:pPr>
                      <a:r>
                        <a:rPr lang="en"/>
                        <a:t>⚠️ Gần như độc lập</a:t>
                      </a:r>
                      <a:endParaRPr/>
                    </a:p>
                  </a:txBody>
                  <a:tcPr marT="91425" marB="91425" marR="91425" marL="91425"/>
                </a:tc>
              </a:tr>
              <a:tr h="381000">
                <a:tc>
                  <a:txBody>
                    <a:bodyPr/>
                    <a:lstStyle/>
                    <a:p>
                      <a:pPr indent="0" lvl="0" marL="0" rtl="0" algn="l">
                        <a:lnSpc>
                          <a:spcPct val="115000"/>
                        </a:lnSpc>
                        <a:spcBef>
                          <a:spcPts val="0"/>
                        </a:spcBef>
                        <a:spcAft>
                          <a:spcPts val="0"/>
                        </a:spcAft>
                        <a:buNone/>
                      </a:pPr>
                      <a:r>
                        <a:rPr lang="en"/>
                        <a:t>Loại_xe ↔ Tình_trạng</a:t>
                      </a:r>
                      <a:endParaRPr/>
                    </a:p>
                  </a:txBody>
                  <a:tcPr marT="91425" marB="91425" marR="91425" marL="91425"/>
                </a:tc>
                <a:tc>
                  <a:txBody>
                    <a:bodyPr/>
                    <a:lstStyle/>
                    <a:p>
                      <a:pPr indent="0" lvl="0" marL="0" rtl="0" algn="ctr">
                        <a:lnSpc>
                          <a:spcPct val="115000"/>
                        </a:lnSpc>
                        <a:spcBef>
                          <a:spcPts val="0"/>
                        </a:spcBef>
                        <a:spcAft>
                          <a:spcPts val="0"/>
                        </a:spcAft>
                        <a:buNone/>
                      </a:pPr>
                      <a:r>
                        <a:rPr lang="en" sz="1100"/>
                        <a:t>0.13</a:t>
                      </a:r>
                      <a:endParaRPr sz="1100"/>
                    </a:p>
                  </a:txBody>
                  <a:tcPr marT="91425" marB="91425" marR="91425" marL="91425"/>
                </a:tc>
                <a:tc>
                  <a:txBody>
                    <a:bodyPr/>
                    <a:lstStyle/>
                    <a:p>
                      <a:pPr indent="0" lvl="0" marL="0" rtl="0" algn="l">
                        <a:lnSpc>
                          <a:spcPct val="115000"/>
                        </a:lnSpc>
                        <a:spcBef>
                          <a:spcPts val="0"/>
                        </a:spcBef>
                        <a:spcAft>
                          <a:spcPts val="0"/>
                        </a:spcAft>
                        <a:buNone/>
                      </a:pPr>
                      <a:r>
                        <a:rPr lang="en"/>
                        <a:t>⚠️ Gần như độc lập</a:t>
                      </a:r>
                      <a:endParaRPr/>
                    </a:p>
                  </a:txBody>
                  <a:tcPr marT="91425" marB="91425" marR="91425" marL="91425"/>
                </a:tc>
              </a:tr>
            </a:tbl>
          </a:graphicData>
        </a:graphic>
      </p:graphicFrame>
      <p:sp>
        <p:nvSpPr>
          <p:cNvPr id="153" name="Google Shape;153;p25"/>
          <p:cNvSpPr txBox="1"/>
          <p:nvPr/>
        </p:nvSpPr>
        <p:spPr>
          <a:xfrm>
            <a:off x="-29250" y="242675"/>
            <a:ext cx="5247600" cy="4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2"/>
                </a:solidFill>
              </a:rPr>
              <a:t>EDA – PHÂN TÍCH DỮ LIỆU KHÁM PHÁ</a:t>
            </a:r>
            <a:endParaRPr b="1" sz="20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26"/>
          <p:cNvPicPr preferRelativeResize="0"/>
          <p:nvPr/>
        </p:nvPicPr>
        <p:blipFill>
          <a:blip r:embed="rId3">
            <a:alphaModFix/>
          </a:blip>
          <a:stretch>
            <a:fillRect/>
          </a:stretch>
        </p:blipFill>
        <p:spPr>
          <a:xfrm>
            <a:off x="286976" y="788275"/>
            <a:ext cx="8332851" cy="2163049"/>
          </a:xfrm>
          <a:prstGeom prst="rect">
            <a:avLst/>
          </a:prstGeom>
          <a:noFill/>
          <a:ln>
            <a:noFill/>
          </a:ln>
        </p:spPr>
      </p:pic>
      <p:graphicFrame>
        <p:nvGraphicFramePr>
          <p:cNvPr id="159" name="Google Shape;159;p26"/>
          <p:cNvGraphicFramePr/>
          <p:nvPr/>
        </p:nvGraphicFramePr>
        <p:xfrm>
          <a:off x="286925" y="3099225"/>
          <a:ext cx="3000000" cy="3000000"/>
        </p:xfrm>
        <a:graphic>
          <a:graphicData uri="http://schemas.openxmlformats.org/drawingml/2006/table">
            <a:tbl>
              <a:tblPr>
                <a:noFill/>
                <a:tableStyleId>{E14CACA6-E491-419A-911E-EF98CFF7C55A}</a:tableStyleId>
              </a:tblPr>
              <a:tblGrid>
                <a:gridCol w="893650"/>
                <a:gridCol w="3196300"/>
                <a:gridCol w="4242925"/>
              </a:tblGrid>
              <a:tr h="381000">
                <a:tc>
                  <a:txBody>
                    <a:bodyPr/>
                    <a:lstStyle/>
                    <a:p>
                      <a:pPr indent="0" lvl="0" marL="0" rtl="0" algn="l">
                        <a:lnSpc>
                          <a:spcPct val="115000"/>
                        </a:lnSpc>
                        <a:spcBef>
                          <a:spcPts val="0"/>
                        </a:spcBef>
                        <a:spcAft>
                          <a:spcPts val="0"/>
                        </a:spcAft>
                        <a:buNone/>
                      </a:pPr>
                      <a:r>
                        <a:rPr lang="en" sz="1100"/>
                        <a:t>Nhóm</a:t>
                      </a:r>
                      <a:endParaRPr sz="1100"/>
                    </a:p>
                  </a:txBody>
                  <a:tcPr marT="91425" marB="91425" marR="91425" marL="91425"/>
                </a:tc>
                <a:tc>
                  <a:txBody>
                    <a:bodyPr/>
                    <a:lstStyle/>
                    <a:p>
                      <a:pPr indent="0" lvl="0" marL="0" rtl="0" algn="l">
                        <a:lnSpc>
                          <a:spcPct val="115000"/>
                        </a:lnSpc>
                        <a:spcBef>
                          <a:spcPts val="0"/>
                        </a:spcBef>
                        <a:spcAft>
                          <a:spcPts val="0"/>
                        </a:spcAft>
                        <a:buNone/>
                      </a:pPr>
                      <a:r>
                        <a:rPr lang="en" sz="1100"/>
                        <a:t>Từ khóa đặc trưng</a:t>
                      </a:r>
                      <a:endParaRPr sz="1100"/>
                    </a:p>
                  </a:txBody>
                  <a:tcPr marT="91425" marB="91425" marR="91425" marL="91425"/>
                </a:tc>
                <a:tc>
                  <a:txBody>
                    <a:bodyPr/>
                    <a:lstStyle/>
                    <a:p>
                      <a:pPr indent="0" lvl="0" marL="0" rtl="0" algn="l">
                        <a:lnSpc>
                          <a:spcPct val="115000"/>
                        </a:lnSpc>
                        <a:spcBef>
                          <a:spcPts val="0"/>
                        </a:spcBef>
                        <a:spcAft>
                          <a:spcPts val="0"/>
                        </a:spcAft>
                        <a:buNone/>
                      </a:pPr>
                      <a:r>
                        <a:rPr lang="en" sz="1100"/>
                        <a:t>Hàm ý nội dung</a:t>
                      </a:r>
                      <a:endParaRPr sz="1100"/>
                    </a:p>
                  </a:txBody>
                  <a:tcPr marT="91425" marB="91425" marR="91425" marL="91425"/>
                </a:tc>
              </a:tr>
              <a:tr h="381000">
                <a:tc>
                  <a:txBody>
                    <a:bodyPr/>
                    <a:lstStyle/>
                    <a:p>
                      <a:pPr indent="0" lvl="0" marL="0" rtl="0" algn="l">
                        <a:lnSpc>
                          <a:spcPct val="115000"/>
                        </a:lnSpc>
                        <a:spcBef>
                          <a:spcPts val="0"/>
                        </a:spcBef>
                        <a:spcAft>
                          <a:spcPts val="0"/>
                        </a:spcAft>
                        <a:buNone/>
                      </a:pPr>
                      <a:r>
                        <a:rPr lang="en" sz="1100"/>
                        <a:t>Giá cao</a:t>
                      </a:r>
                      <a:endParaRPr sz="1100"/>
                    </a:p>
                  </a:txBody>
                  <a:tcPr marT="91425" marB="91425" marR="91425" marL="91425"/>
                </a:tc>
                <a:tc>
                  <a:txBody>
                    <a:bodyPr/>
                    <a:lstStyle/>
                    <a:p>
                      <a:pPr indent="0" lvl="0" marL="0" rtl="0" algn="l">
                        <a:lnSpc>
                          <a:spcPct val="115000"/>
                        </a:lnSpc>
                        <a:spcBef>
                          <a:spcPts val="0"/>
                        </a:spcBef>
                        <a:spcAft>
                          <a:spcPts val="0"/>
                        </a:spcAft>
                        <a:buNone/>
                      </a:pPr>
                      <a:r>
                        <a:rPr i="1" lang="en" sz="1100"/>
                        <a:t>chính chủ, sang tên, công chứng, liên hệ, xem xe</a:t>
                      </a:r>
                      <a:endParaRPr i="1" sz="1100"/>
                    </a:p>
                  </a:txBody>
                  <a:tcPr marT="91425" marB="91425" marR="91425" marL="91425"/>
                </a:tc>
                <a:tc>
                  <a:txBody>
                    <a:bodyPr/>
                    <a:lstStyle/>
                    <a:p>
                      <a:pPr indent="0" lvl="0" marL="0" rtl="0" algn="l">
                        <a:lnSpc>
                          <a:spcPct val="115000"/>
                        </a:lnSpc>
                        <a:spcBef>
                          <a:spcPts val="0"/>
                        </a:spcBef>
                        <a:spcAft>
                          <a:spcPts val="0"/>
                        </a:spcAft>
                        <a:buNone/>
                      </a:pPr>
                      <a:r>
                        <a:rPr lang="en" sz="1100"/>
                        <a:t>Nhấn mạnh uy tín, pháp lý và chất lượng → dễ làm tăng giá trị cảm nhận</a:t>
                      </a:r>
                      <a:endParaRPr sz="1100"/>
                    </a:p>
                  </a:txBody>
                  <a:tcPr marT="91425" marB="91425" marR="91425" marL="91425"/>
                </a:tc>
              </a:tr>
              <a:tr h="381000">
                <a:tc>
                  <a:txBody>
                    <a:bodyPr/>
                    <a:lstStyle/>
                    <a:p>
                      <a:pPr indent="0" lvl="0" marL="0" rtl="0" algn="l">
                        <a:lnSpc>
                          <a:spcPct val="115000"/>
                        </a:lnSpc>
                        <a:spcBef>
                          <a:spcPts val="0"/>
                        </a:spcBef>
                        <a:spcAft>
                          <a:spcPts val="0"/>
                        </a:spcAft>
                        <a:buNone/>
                      </a:pPr>
                      <a:r>
                        <a:rPr lang="en" sz="1100"/>
                        <a:t>Giá thấp</a:t>
                      </a:r>
                      <a:endParaRPr sz="1100"/>
                    </a:p>
                  </a:txBody>
                  <a:tcPr marT="91425" marB="91425" marR="91425" marL="91425"/>
                </a:tc>
                <a:tc>
                  <a:txBody>
                    <a:bodyPr/>
                    <a:lstStyle/>
                    <a:p>
                      <a:pPr indent="0" lvl="0" marL="0" rtl="0" algn="l">
                        <a:lnSpc>
                          <a:spcPct val="115000"/>
                        </a:lnSpc>
                        <a:spcBef>
                          <a:spcPts val="0"/>
                        </a:spcBef>
                        <a:spcAft>
                          <a:spcPts val="0"/>
                        </a:spcAft>
                        <a:buNone/>
                      </a:pPr>
                      <a:r>
                        <a:rPr i="1" lang="en" sz="1100"/>
                        <a:t>bán xe, tờ đầy, zin, đầy đủ, cần bán</a:t>
                      </a:r>
                      <a:endParaRPr i="1" sz="1100"/>
                    </a:p>
                  </a:txBody>
                  <a:tcPr marT="91425" marB="91425" marR="91425" marL="91425"/>
                </a:tc>
                <a:tc>
                  <a:txBody>
                    <a:bodyPr/>
                    <a:lstStyle/>
                    <a:p>
                      <a:pPr indent="0" lvl="0" marL="0" rtl="0" algn="l">
                        <a:lnSpc>
                          <a:spcPct val="115000"/>
                        </a:lnSpc>
                        <a:spcBef>
                          <a:spcPts val="0"/>
                        </a:spcBef>
                        <a:spcAft>
                          <a:spcPts val="0"/>
                        </a:spcAft>
                        <a:buNone/>
                      </a:pPr>
                      <a:r>
                        <a:rPr lang="en" sz="1100"/>
                        <a:t>Nhấn mạnh tình trạng sử dụng và nhu cầu bán gấp → thể hiện xu hướng giảm giá</a:t>
                      </a:r>
                      <a:endParaRPr sz="1100"/>
                    </a:p>
                  </a:txBody>
                  <a:tcPr marT="91425" marB="91425" marR="91425" marL="91425"/>
                </a:tc>
              </a:tr>
            </a:tbl>
          </a:graphicData>
        </a:graphic>
      </p:graphicFrame>
      <p:sp>
        <p:nvSpPr>
          <p:cNvPr id="160" name="Google Shape;160;p26"/>
          <p:cNvSpPr txBox="1"/>
          <p:nvPr/>
        </p:nvSpPr>
        <p:spPr>
          <a:xfrm>
            <a:off x="-29250" y="242675"/>
            <a:ext cx="5247600" cy="4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2"/>
                </a:solidFill>
              </a:rPr>
              <a:t>EDA – PHÂN TÍCH DỮ LIỆU KHÁM PHÁ</a:t>
            </a:r>
            <a:endParaRPr b="1" sz="20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7"/>
          <p:cNvSpPr txBox="1"/>
          <p:nvPr/>
        </p:nvSpPr>
        <p:spPr>
          <a:xfrm>
            <a:off x="94325" y="348750"/>
            <a:ext cx="8669100" cy="43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2"/>
                </a:solidFill>
              </a:rPr>
              <a:t>DATA INSIGHT:</a:t>
            </a:r>
            <a:endParaRPr b="1" sz="2000">
              <a:solidFill>
                <a:schemeClr val="dk2"/>
              </a:solidFill>
            </a:endParaRPr>
          </a:p>
          <a:p>
            <a:pPr indent="0" lvl="0" marL="0" rtl="0" algn="l">
              <a:spcBef>
                <a:spcPts val="0"/>
              </a:spcBef>
              <a:spcAft>
                <a:spcPts val="0"/>
              </a:spcAft>
              <a:buNone/>
            </a:pPr>
            <a:r>
              <a:t/>
            </a:r>
            <a:endParaRPr b="1" sz="1300">
              <a:solidFill>
                <a:schemeClr val="dk2"/>
              </a:solidFill>
            </a:endParaRPr>
          </a:p>
          <a:p>
            <a:pPr indent="0" lvl="0" marL="0" rtl="0" algn="l">
              <a:spcBef>
                <a:spcPts val="0"/>
              </a:spcBef>
              <a:spcAft>
                <a:spcPts val="0"/>
              </a:spcAft>
              <a:buNone/>
            </a:pPr>
            <a:r>
              <a:t/>
            </a:r>
            <a:endParaRPr b="1" sz="1300">
              <a:solidFill>
                <a:schemeClr val="dk2"/>
              </a:solidFill>
            </a:endParaRPr>
          </a:p>
          <a:p>
            <a:pPr indent="0" lvl="0" marL="0" rtl="0" algn="l">
              <a:spcBef>
                <a:spcPts val="0"/>
              </a:spcBef>
              <a:spcAft>
                <a:spcPts val="0"/>
              </a:spcAft>
              <a:buNone/>
            </a:pPr>
            <a:r>
              <a:t/>
            </a:r>
            <a:endParaRPr b="1" sz="1300">
              <a:solidFill>
                <a:schemeClr val="dk2"/>
              </a:solidFill>
            </a:endParaRPr>
          </a:p>
          <a:p>
            <a:pPr indent="0" lvl="0" marL="0" rtl="0" algn="l">
              <a:spcBef>
                <a:spcPts val="0"/>
              </a:spcBef>
              <a:spcAft>
                <a:spcPts val="0"/>
              </a:spcAft>
              <a:buNone/>
            </a:pPr>
            <a:r>
              <a:rPr lang="en" sz="1300">
                <a:solidFill>
                  <a:schemeClr val="dk2"/>
                </a:solidFill>
              </a:rPr>
              <a:t>Dữ liệu sau làm sạch phản ánh chính xác hơn thị trường xe cũ, giảm nhiễu từ các giá trị cực đoan.</a:t>
            </a:r>
            <a:endParaRPr sz="1300">
              <a:solidFill>
                <a:schemeClr val="dk2"/>
              </a:solidFill>
            </a:endParaRPr>
          </a:p>
          <a:p>
            <a:pPr indent="0" lvl="0" marL="0" rtl="0" algn="l">
              <a:spcBef>
                <a:spcPts val="0"/>
              </a:spcBef>
              <a:spcAft>
                <a:spcPts val="0"/>
              </a:spcAft>
              <a:buNone/>
            </a:pPr>
            <a:r>
              <a:rPr lang="en" sz="1300">
                <a:solidFill>
                  <a:schemeClr val="dk2"/>
                </a:solidFill>
              </a:rPr>
              <a:t>Giá xe bị chi phối mạnh bởi yếu tố thương hiệu, dung tích và tình trạng xe, trong khi các yếu tố kỹ thuật khác (năm đăng ký, số km) tác động yếu.</a:t>
            </a:r>
            <a:endParaRPr sz="1300">
              <a:solidFill>
                <a:schemeClr val="dk2"/>
              </a:solidFill>
            </a:endParaRPr>
          </a:p>
          <a:p>
            <a:pPr indent="0" lvl="0" marL="0" rtl="0" algn="l">
              <a:spcBef>
                <a:spcPts val="0"/>
              </a:spcBef>
              <a:spcAft>
                <a:spcPts val="0"/>
              </a:spcAft>
              <a:buNone/>
            </a:pPr>
            <a:r>
              <a:rPr lang="en" sz="1300">
                <a:solidFill>
                  <a:schemeClr val="dk2"/>
                </a:solidFill>
              </a:rPr>
              <a:t>Phân khúc cao cấp (Harley, BMW, Triumph, Touring…) có mức giá vượt trội, thể hiện rõ ranh giới thị trường giữa xe phổ thông và xe sang.</a:t>
            </a:r>
            <a:endParaRPr sz="1300">
              <a:solidFill>
                <a:schemeClr val="dk2"/>
              </a:solidFill>
            </a:endParaRPr>
          </a:p>
          <a:p>
            <a:pPr indent="0" lvl="0" marL="0" rtl="0" algn="l">
              <a:spcBef>
                <a:spcPts val="0"/>
              </a:spcBef>
              <a:spcAft>
                <a:spcPts val="0"/>
              </a:spcAft>
              <a:buNone/>
            </a:pPr>
            <a:r>
              <a:rPr lang="en" sz="1300">
                <a:solidFill>
                  <a:schemeClr val="dk2"/>
                </a:solidFill>
              </a:rPr>
              <a:t>Xe tay ga và xe phân khối lớn là nhóm có biên độ giá rộng, phù hợp cho các mô hình dự đoán và phát hiện bất thường.</a:t>
            </a:r>
            <a:endParaRPr sz="1300">
              <a:solidFill>
                <a:schemeClr val="dk2"/>
              </a:solidFill>
            </a:endParaRPr>
          </a:p>
          <a:p>
            <a:pPr indent="0" lvl="0" marL="0" rtl="0" algn="l">
              <a:spcBef>
                <a:spcPts val="0"/>
              </a:spcBef>
              <a:spcAft>
                <a:spcPts val="0"/>
              </a:spcAft>
              <a:buNone/>
            </a:pPr>
            <a:r>
              <a:rPr lang="en" sz="1300">
                <a:solidFill>
                  <a:schemeClr val="dk2"/>
                </a:solidFill>
              </a:rPr>
              <a:t>Vị trí địa lý ảnh hưởng gián tiếp đến giá – khu vực trung tâm (Tân Bình, Phú Nhuận, Quận 5) có giá cao hơn vùng ven (Thủ Đức, Bình Tân).</a:t>
            </a:r>
            <a:endParaRPr sz="1300">
              <a:solidFill>
                <a:schemeClr val="dk2"/>
              </a:solidFill>
            </a:endParaRPr>
          </a:p>
          <a:p>
            <a:pPr indent="0" lvl="0" marL="0" rtl="0" algn="l">
              <a:spcBef>
                <a:spcPts val="0"/>
              </a:spcBef>
              <a:spcAft>
                <a:spcPts val="0"/>
              </a:spcAft>
              <a:buNone/>
            </a:pPr>
            <a:r>
              <a:rPr lang="en" sz="1300">
                <a:solidFill>
                  <a:schemeClr val="dk2"/>
                </a:solidFill>
              </a:rPr>
              <a:t>Phân tích từ khóa gợi ý khả năng phát hiện hành vi người bán:</a:t>
            </a:r>
            <a:endParaRPr sz="1300">
              <a:solidFill>
                <a:schemeClr val="dk2"/>
              </a:solidFill>
            </a:endParaRPr>
          </a:p>
          <a:p>
            <a:pPr indent="0" lvl="0" marL="0" rtl="0" algn="l">
              <a:spcBef>
                <a:spcPts val="0"/>
              </a:spcBef>
              <a:spcAft>
                <a:spcPts val="0"/>
              </a:spcAft>
              <a:buNone/>
            </a:pPr>
            <a:r>
              <a:rPr lang="en" sz="1300">
                <a:solidFill>
                  <a:schemeClr val="dk2"/>
                </a:solidFill>
              </a:rPr>
              <a:t>Tin giá cao → mô tả kỹ, nhiều chi tiết tin cậy.</a:t>
            </a:r>
            <a:endParaRPr sz="1300">
              <a:solidFill>
                <a:schemeClr val="dk2"/>
              </a:solidFill>
            </a:endParaRPr>
          </a:p>
          <a:p>
            <a:pPr indent="0" lvl="0" marL="0" rtl="0" algn="l">
              <a:spcBef>
                <a:spcPts val="0"/>
              </a:spcBef>
              <a:spcAft>
                <a:spcPts val="0"/>
              </a:spcAft>
              <a:buNone/>
            </a:pPr>
            <a:r>
              <a:rPr lang="en" sz="1300">
                <a:solidFill>
                  <a:schemeClr val="dk2"/>
                </a:solidFill>
              </a:rPr>
              <a:t>Tin giá thấp → mô tả ngắn, nhấn mạnh thanh lý, bán nhanh.</a:t>
            </a:r>
            <a:endParaRPr sz="1300">
              <a:solidFill>
                <a:schemeClr val="dk2"/>
              </a:solidFill>
            </a:endParaRPr>
          </a:p>
          <a:p>
            <a:pPr indent="0" lvl="0" marL="0" rtl="0" algn="l">
              <a:spcBef>
                <a:spcPts val="0"/>
              </a:spcBef>
              <a:spcAft>
                <a:spcPts val="0"/>
              </a:spcAft>
              <a:buNone/>
            </a:pPr>
            <a:r>
              <a:rPr lang="en" sz="1300">
                <a:solidFill>
                  <a:schemeClr val="dk2"/>
                </a:solidFill>
              </a:rPr>
              <a:t>Các yếu tố này có thể được dùng để huấn luyện mô hình dự đoán giá hợp lý và phát hiện tin bất thường (giá ảo, nhập sai hoặc gian lận).</a:t>
            </a:r>
            <a:endParaRPr sz="1300">
              <a:solidFill>
                <a:schemeClr val="dk2"/>
              </a:solidFill>
            </a:endParaRPr>
          </a:p>
          <a:p>
            <a:pPr indent="0" lvl="0" marL="0" rtl="0" algn="l">
              <a:spcBef>
                <a:spcPts val="0"/>
              </a:spcBef>
              <a:spcAft>
                <a:spcPts val="0"/>
              </a:spcAft>
              <a:buNone/>
            </a:pPr>
            <a:r>
              <a:t/>
            </a:r>
            <a:endParaRPr b="1" sz="13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8"/>
          <p:cNvSpPr txBox="1"/>
          <p:nvPr/>
        </p:nvSpPr>
        <p:spPr>
          <a:xfrm>
            <a:off x="244100" y="293025"/>
            <a:ext cx="3546600" cy="304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2000">
                <a:solidFill>
                  <a:schemeClr val="dk2"/>
                </a:solidFill>
              </a:rPr>
              <a:t>DATA PREPARATION</a:t>
            </a:r>
            <a:endParaRPr b="1" sz="2000">
              <a:solidFill>
                <a:schemeClr val="dk2"/>
              </a:solidFill>
            </a:endParaRPr>
          </a:p>
          <a:p>
            <a:pPr indent="-311150" lvl="0" marL="457200" rtl="0" algn="l">
              <a:lnSpc>
                <a:spcPct val="115000"/>
              </a:lnSpc>
              <a:spcBef>
                <a:spcPts val="1200"/>
              </a:spcBef>
              <a:spcAft>
                <a:spcPts val="0"/>
              </a:spcAft>
              <a:buClr>
                <a:schemeClr val="dk2"/>
              </a:buClr>
              <a:buSzPts val="1300"/>
              <a:buChar char="●"/>
            </a:pPr>
            <a:r>
              <a:rPr lang="en" sz="1300">
                <a:solidFill>
                  <a:schemeClr val="dk2"/>
                </a:solidFill>
              </a:rPr>
              <a:t>Loại null, trùng lặp, ngoại lệ, các cột không cần thiết.</a:t>
            </a:r>
            <a:endParaRPr sz="1300">
              <a:solidFill>
                <a:schemeClr val="dk2"/>
              </a:solidFill>
            </a:endParaRPr>
          </a:p>
          <a:p>
            <a:pPr indent="-311150" lvl="0" marL="457200" rtl="0" algn="l">
              <a:lnSpc>
                <a:spcPct val="115000"/>
              </a:lnSpc>
              <a:spcBef>
                <a:spcPts val="0"/>
              </a:spcBef>
              <a:spcAft>
                <a:spcPts val="0"/>
              </a:spcAft>
              <a:buClr>
                <a:schemeClr val="dk2"/>
              </a:buClr>
              <a:buSzPts val="1300"/>
              <a:buChar char="●"/>
            </a:pPr>
            <a:r>
              <a:rPr lang="en" sz="1300">
                <a:solidFill>
                  <a:schemeClr val="dk2"/>
                </a:solidFill>
              </a:rPr>
              <a:t>Xử lý văn bản text</a:t>
            </a:r>
            <a:br>
              <a:rPr lang="en" sz="1300">
                <a:solidFill>
                  <a:schemeClr val="dk2"/>
                </a:solidFill>
              </a:rPr>
            </a:br>
            <a:endParaRPr sz="1300">
              <a:solidFill>
                <a:schemeClr val="dk2"/>
              </a:solidFill>
            </a:endParaRPr>
          </a:p>
          <a:p>
            <a:pPr indent="-311150" lvl="0" marL="457200" rtl="0" algn="l">
              <a:lnSpc>
                <a:spcPct val="115000"/>
              </a:lnSpc>
              <a:spcBef>
                <a:spcPts val="0"/>
              </a:spcBef>
              <a:spcAft>
                <a:spcPts val="0"/>
              </a:spcAft>
              <a:buClr>
                <a:schemeClr val="dk2"/>
              </a:buClr>
              <a:buSzPts val="1300"/>
              <a:buChar char="●"/>
            </a:pPr>
            <a:r>
              <a:rPr lang="en" sz="1300">
                <a:solidFill>
                  <a:schemeClr val="dk2"/>
                </a:solidFill>
              </a:rPr>
              <a:t>Mã hóa biến phân loại (Label).</a:t>
            </a:r>
            <a:br>
              <a:rPr lang="en" sz="1300">
                <a:solidFill>
                  <a:schemeClr val="dk2"/>
                </a:solidFill>
              </a:rPr>
            </a:br>
            <a:endParaRPr sz="1300">
              <a:solidFill>
                <a:schemeClr val="dk2"/>
              </a:solidFill>
            </a:endParaRPr>
          </a:p>
          <a:p>
            <a:pPr indent="-311150" lvl="0" marL="457200" rtl="0" algn="l">
              <a:lnSpc>
                <a:spcPct val="115000"/>
              </a:lnSpc>
              <a:spcBef>
                <a:spcPts val="0"/>
              </a:spcBef>
              <a:spcAft>
                <a:spcPts val="0"/>
              </a:spcAft>
              <a:buClr>
                <a:schemeClr val="dk2"/>
              </a:buClr>
              <a:buSzPts val="1300"/>
              <a:buChar char="●"/>
            </a:pPr>
            <a:r>
              <a:rPr lang="en" sz="1300">
                <a:solidFill>
                  <a:schemeClr val="dk2"/>
                </a:solidFill>
              </a:rPr>
              <a:t>Tạo đặc trưng mới (tuổi xe, giá/km, quận).</a:t>
            </a:r>
            <a:br>
              <a:rPr lang="en" sz="1300">
                <a:solidFill>
                  <a:schemeClr val="dk2"/>
                </a:solidFill>
              </a:rPr>
            </a:br>
            <a:endParaRPr sz="1300">
              <a:solidFill>
                <a:schemeClr val="dk2"/>
              </a:solidFill>
            </a:endParaRPr>
          </a:p>
          <a:p>
            <a:pPr indent="-317500" lvl="0" marL="457200" rtl="0" algn="l">
              <a:lnSpc>
                <a:spcPct val="115000"/>
              </a:lnSpc>
              <a:spcBef>
                <a:spcPts val="0"/>
              </a:spcBef>
              <a:spcAft>
                <a:spcPts val="0"/>
              </a:spcAft>
              <a:buClr>
                <a:schemeClr val="dk2"/>
              </a:buClr>
              <a:buSzPts val="1400"/>
              <a:buChar char="●"/>
            </a:pPr>
            <a:r>
              <a:rPr lang="en" sz="1300">
                <a:solidFill>
                  <a:schemeClr val="dk2"/>
                </a:solidFill>
              </a:rPr>
              <a:t>Chia train/test.</a:t>
            </a:r>
            <a:br>
              <a:rPr lang="en" sz="1800">
                <a:solidFill>
                  <a:schemeClr val="dk2"/>
                </a:solidFill>
              </a:rPr>
            </a:br>
            <a:endParaRPr sz="1800">
              <a:solidFill>
                <a:schemeClr val="dk2"/>
              </a:solidFill>
            </a:endParaRPr>
          </a:p>
          <a:p>
            <a:pPr indent="0" lvl="0" marL="0" rtl="0" algn="l">
              <a:lnSpc>
                <a:spcPct val="115000"/>
              </a:lnSpc>
              <a:spcBef>
                <a:spcPts val="1200"/>
              </a:spcBef>
              <a:spcAft>
                <a:spcPts val="0"/>
              </a:spcAft>
              <a:buClr>
                <a:schemeClr val="dk1"/>
              </a:buClr>
              <a:buSzPts val="1100"/>
              <a:buFont typeface="Arial"/>
              <a:buNone/>
            </a:pPr>
            <a:r>
              <a:t/>
            </a:r>
            <a:endParaRPr sz="1800">
              <a:solidFill>
                <a:schemeClr val="dk2"/>
              </a:solidFill>
            </a:endParaRPr>
          </a:p>
          <a:p>
            <a:pPr indent="0" lvl="0" marL="0" rtl="0" algn="l">
              <a:spcBef>
                <a:spcPts val="1200"/>
              </a:spcBef>
              <a:spcAft>
                <a:spcPts val="0"/>
              </a:spcAft>
              <a:buNone/>
            </a:pPr>
            <a:r>
              <a:t/>
            </a:r>
            <a:endParaRPr sz="1800">
              <a:solidFill>
                <a:schemeClr val="dk2"/>
              </a:solidFill>
            </a:endParaRPr>
          </a:p>
        </p:txBody>
      </p:sp>
      <p:pic>
        <p:nvPicPr>
          <p:cNvPr id="171" name="Google Shape;171;p28"/>
          <p:cNvPicPr preferRelativeResize="0"/>
          <p:nvPr/>
        </p:nvPicPr>
        <p:blipFill>
          <a:blip r:embed="rId3">
            <a:alphaModFix/>
          </a:blip>
          <a:stretch>
            <a:fillRect/>
          </a:stretch>
        </p:blipFill>
        <p:spPr>
          <a:xfrm>
            <a:off x="3993375" y="1289000"/>
            <a:ext cx="5048600" cy="304431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9"/>
          <p:cNvSpPr txBox="1"/>
          <p:nvPr/>
        </p:nvSpPr>
        <p:spPr>
          <a:xfrm>
            <a:off x="244100" y="293025"/>
            <a:ext cx="3546600" cy="82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2000">
                <a:solidFill>
                  <a:schemeClr val="dk2"/>
                </a:solidFill>
              </a:rPr>
              <a:t>DATA PREPARATION</a:t>
            </a:r>
            <a:endParaRPr b="1" sz="2000">
              <a:solidFill>
                <a:schemeClr val="dk2"/>
              </a:solidFill>
            </a:endParaRPr>
          </a:p>
          <a:p>
            <a:pPr indent="0" lvl="0" marL="0" rtl="0" algn="l">
              <a:lnSpc>
                <a:spcPct val="115000"/>
              </a:lnSpc>
              <a:spcBef>
                <a:spcPts val="1400"/>
              </a:spcBef>
              <a:spcAft>
                <a:spcPts val="0"/>
              </a:spcAft>
              <a:buClr>
                <a:schemeClr val="dk1"/>
              </a:buClr>
              <a:buSzPts val="1100"/>
              <a:buFont typeface="Arial"/>
              <a:buNone/>
            </a:pPr>
            <a:r>
              <a:rPr b="1" lang="en">
                <a:solidFill>
                  <a:schemeClr val="dk2"/>
                </a:solidFill>
              </a:rPr>
              <a:t>Quyết định giữ / bỏ cột</a:t>
            </a:r>
            <a:endParaRPr b="1">
              <a:solidFill>
                <a:schemeClr val="dk2"/>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2"/>
              </a:solidFill>
            </a:endParaRPr>
          </a:p>
          <a:p>
            <a:pPr indent="0" lvl="0" marL="0" rtl="0" algn="l">
              <a:spcBef>
                <a:spcPts val="1200"/>
              </a:spcBef>
              <a:spcAft>
                <a:spcPts val="0"/>
              </a:spcAft>
              <a:buNone/>
            </a:pPr>
            <a:r>
              <a:t/>
            </a:r>
            <a:endParaRPr>
              <a:solidFill>
                <a:schemeClr val="dk2"/>
              </a:solidFill>
            </a:endParaRPr>
          </a:p>
        </p:txBody>
      </p:sp>
      <p:graphicFrame>
        <p:nvGraphicFramePr>
          <p:cNvPr id="177" name="Google Shape;177;p29"/>
          <p:cNvGraphicFramePr/>
          <p:nvPr/>
        </p:nvGraphicFramePr>
        <p:xfrm>
          <a:off x="167550" y="1238250"/>
          <a:ext cx="3000000" cy="3000000"/>
        </p:xfrm>
        <a:graphic>
          <a:graphicData uri="http://schemas.openxmlformats.org/drawingml/2006/table">
            <a:tbl>
              <a:tblPr>
                <a:noFill/>
                <a:tableStyleId>{E14CACA6-E491-419A-911E-EF98CFF7C55A}</a:tableStyleId>
              </a:tblPr>
              <a:tblGrid>
                <a:gridCol w="1386300"/>
                <a:gridCol w="3180525"/>
                <a:gridCol w="4301925"/>
              </a:tblGrid>
              <a:tr h="381000">
                <a:tc>
                  <a:txBody>
                    <a:bodyPr/>
                    <a:lstStyle/>
                    <a:p>
                      <a:pPr indent="0" lvl="0" marL="0" rtl="0" algn="l">
                        <a:lnSpc>
                          <a:spcPct val="115000"/>
                        </a:lnSpc>
                        <a:spcBef>
                          <a:spcPts val="0"/>
                        </a:spcBef>
                        <a:spcAft>
                          <a:spcPts val="0"/>
                        </a:spcAft>
                        <a:buNone/>
                      </a:pPr>
                      <a:r>
                        <a:rPr lang="en" sz="1100"/>
                        <a:t>Quyết định</a:t>
                      </a:r>
                      <a:endParaRPr sz="1100"/>
                    </a:p>
                  </a:txBody>
                  <a:tcPr marT="91425" marB="91425" marR="91425" marL="91425"/>
                </a:tc>
                <a:tc>
                  <a:txBody>
                    <a:bodyPr/>
                    <a:lstStyle/>
                    <a:p>
                      <a:pPr indent="0" lvl="0" marL="0" rtl="0" algn="l">
                        <a:lnSpc>
                          <a:spcPct val="115000"/>
                        </a:lnSpc>
                        <a:spcBef>
                          <a:spcPts val="0"/>
                        </a:spcBef>
                        <a:spcAft>
                          <a:spcPts val="0"/>
                        </a:spcAft>
                        <a:buNone/>
                      </a:pPr>
                      <a:r>
                        <a:rPr lang="en" sz="1100"/>
                        <a:t>Cột</a:t>
                      </a:r>
                      <a:endParaRPr sz="1100"/>
                    </a:p>
                  </a:txBody>
                  <a:tcPr marT="91425" marB="91425" marR="91425" marL="91425"/>
                </a:tc>
                <a:tc>
                  <a:txBody>
                    <a:bodyPr/>
                    <a:lstStyle/>
                    <a:p>
                      <a:pPr indent="0" lvl="0" marL="0" rtl="0" algn="l">
                        <a:lnSpc>
                          <a:spcPct val="115000"/>
                        </a:lnSpc>
                        <a:spcBef>
                          <a:spcPts val="0"/>
                        </a:spcBef>
                        <a:spcAft>
                          <a:spcPts val="0"/>
                        </a:spcAft>
                        <a:buNone/>
                      </a:pPr>
                      <a:r>
                        <a:rPr lang="en" sz="1100"/>
                        <a:t>Lý do</a:t>
                      </a:r>
                      <a:endParaRPr sz="1100"/>
                    </a:p>
                  </a:txBody>
                  <a:tcPr marT="91425" marB="91425" marR="91425" marL="91425"/>
                </a:tc>
              </a:tr>
              <a:tr h="381000">
                <a:tc>
                  <a:txBody>
                    <a:bodyPr/>
                    <a:lstStyle/>
                    <a:p>
                      <a:pPr indent="0" lvl="0" marL="0" rtl="0" algn="l">
                        <a:lnSpc>
                          <a:spcPct val="115000"/>
                        </a:lnSpc>
                        <a:spcBef>
                          <a:spcPts val="0"/>
                        </a:spcBef>
                        <a:spcAft>
                          <a:spcPts val="0"/>
                        </a:spcAft>
                        <a:buNone/>
                      </a:pPr>
                      <a:r>
                        <a:rPr lang="en" sz="1100"/>
                        <a:t>✅ Giữ</a:t>
                      </a:r>
                      <a:endParaRPr sz="1100"/>
                    </a:p>
                  </a:txBody>
                  <a:tcPr marT="91425" marB="91425" marR="91425" marL="91425"/>
                </a:tc>
                <a:tc>
                  <a:txBody>
                    <a:bodyPr/>
                    <a:lstStyle/>
                    <a:p>
                      <a:pPr indent="0" lvl="0" marL="0" rtl="0" algn="l">
                        <a:lnSpc>
                          <a:spcPct val="115000"/>
                        </a:lnSpc>
                        <a:spcBef>
                          <a:spcPts val="0"/>
                        </a:spcBef>
                        <a:spcAft>
                          <a:spcPts val="0"/>
                        </a:spcAft>
                        <a:buNone/>
                      </a:pPr>
                      <a:r>
                        <a:rPr lang="en" sz="1100"/>
                        <a:t>Khoảng_giá_min</a:t>
                      </a:r>
                      <a:endParaRPr sz="1100"/>
                    </a:p>
                  </a:txBody>
                  <a:tcPr marT="91425" marB="91425" marR="91425" marL="91425"/>
                </a:tc>
                <a:tc>
                  <a:txBody>
                    <a:bodyPr/>
                    <a:lstStyle/>
                    <a:p>
                      <a:pPr indent="0" lvl="0" marL="0" rtl="0" algn="l">
                        <a:lnSpc>
                          <a:spcPct val="115000"/>
                        </a:lnSpc>
                        <a:spcBef>
                          <a:spcPts val="0"/>
                        </a:spcBef>
                        <a:spcAft>
                          <a:spcPts val="0"/>
                        </a:spcAft>
                        <a:buNone/>
                      </a:pPr>
                      <a:r>
                        <a:rPr lang="en" sz="1100">
                          <a:solidFill>
                            <a:schemeClr val="dk1"/>
                          </a:solidFill>
                        </a:rPr>
                        <a:t>Là mốc giá thị trường, đại diện cho giá trung bình hợp lý nhất.</a:t>
                      </a:r>
                      <a:endParaRPr sz="1100">
                        <a:solidFill>
                          <a:schemeClr val="dk1"/>
                        </a:solidFill>
                      </a:endParaRPr>
                    </a:p>
                  </a:txBody>
                  <a:tcPr marT="91425" marB="91425" marR="91425" marL="91425"/>
                </a:tc>
              </a:tr>
              <a:tr h="381000">
                <a:tc>
                  <a:txBody>
                    <a:bodyPr/>
                    <a:lstStyle/>
                    <a:p>
                      <a:pPr indent="0" lvl="0" marL="0" rtl="0" algn="l">
                        <a:lnSpc>
                          <a:spcPct val="115000"/>
                        </a:lnSpc>
                        <a:spcBef>
                          <a:spcPts val="0"/>
                        </a:spcBef>
                        <a:spcAft>
                          <a:spcPts val="0"/>
                        </a:spcAft>
                        <a:buNone/>
                      </a:pPr>
                      <a:r>
                        <a:rPr lang="en" sz="1100"/>
                        <a:t>✅ Giữ</a:t>
                      </a:r>
                      <a:endParaRPr sz="1100"/>
                    </a:p>
                  </a:txBody>
                  <a:tcPr marT="91425" marB="91425" marR="91425" marL="91425"/>
                </a:tc>
                <a:tc>
                  <a:txBody>
                    <a:bodyPr/>
                    <a:lstStyle/>
                    <a:p>
                      <a:pPr indent="0" lvl="0" marL="0" rtl="0" algn="l">
                        <a:lnSpc>
                          <a:spcPct val="115000"/>
                        </a:lnSpc>
                        <a:spcBef>
                          <a:spcPts val="0"/>
                        </a:spcBef>
                        <a:spcAft>
                          <a:spcPts val="0"/>
                        </a:spcAft>
                        <a:buNone/>
                      </a:pPr>
                      <a:r>
                        <a:rPr lang="en" sz="1100"/>
                        <a:t>Tuổi_xe, log_Km, Km_trên_năm</a:t>
                      </a:r>
                      <a:endParaRPr sz="1100"/>
                    </a:p>
                  </a:txBody>
                  <a:tcPr marT="91425" marB="91425" marR="91425" marL="91425"/>
                </a:tc>
                <a:tc>
                  <a:txBody>
                    <a:bodyPr/>
                    <a:lstStyle/>
                    <a:p>
                      <a:pPr indent="0" lvl="0" marL="0" rtl="0" algn="l">
                        <a:lnSpc>
                          <a:spcPct val="115000"/>
                        </a:lnSpc>
                        <a:spcBef>
                          <a:spcPts val="0"/>
                        </a:spcBef>
                        <a:spcAft>
                          <a:spcPts val="0"/>
                        </a:spcAft>
                        <a:buNone/>
                      </a:pPr>
                      <a:r>
                        <a:rPr lang="en" sz="1100">
                          <a:solidFill>
                            <a:schemeClr val="dk1"/>
                          </a:solidFill>
                        </a:rPr>
                        <a:t>Phản ánh hao mòn và mức độ sử dụng xe — tác động mạnh đến giá.</a:t>
                      </a:r>
                      <a:endParaRPr sz="1100">
                        <a:solidFill>
                          <a:schemeClr val="dk1"/>
                        </a:solidFill>
                      </a:endParaRPr>
                    </a:p>
                  </a:txBody>
                  <a:tcPr marT="91425" marB="91425" marR="91425" marL="91425"/>
                </a:tc>
              </a:tr>
              <a:tr h="381000">
                <a:tc>
                  <a:txBody>
                    <a:bodyPr/>
                    <a:lstStyle/>
                    <a:p>
                      <a:pPr indent="0" lvl="0" marL="0" rtl="0" algn="l">
                        <a:lnSpc>
                          <a:spcPct val="115000"/>
                        </a:lnSpc>
                        <a:spcBef>
                          <a:spcPts val="0"/>
                        </a:spcBef>
                        <a:spcAft>
                          <a:spcPts val="0"/>
                        </a:spcAft>
                        <a:buNone/>
                      </a:pPr>
                      <a:r>
                        <a:rPr lang="en" sz="1100"/>
                        <a:t>✅ Giữ</a:t>
                      </a:r>
                      <a:endParaRPr sz="1100"/>
                    </a:p>
                  </a:txBody>
                  <a:tcPr marT="91425" marB="91425" marR="91425" marL="91425"/>
                </a:tc>
                <a:tc>
                  <a:txBody>
                    <a:bodyPr/>
                    <a:lstStyle/>
                    <a:p>
                      <a:pPr indent="0" lvl="0" marL="0" rtl="0" algn="l">
                        <a:lnSpc>
                          <a:spcPct val="115000"/>
                        </a:lnSpc>
                        <a:spcBef>
                          <a:spcPts val="0"/>
                        </a:spcBef>
                        <a:spcAft>
                          <a:spcPts val="0"/>
                        </a:spcAft>
                        <a:buNone/>
                      </a:pPr>
                      <a:r>
                        <a:rPr lang="en" sz="1100"/>
                        <a:t>Dòng_xe_top, Loại_xe, Dung_tích_xe, Tình_trạng, Xuất_xứ, Quận, Phân_khúc, Thương_hiệu</a:t>
                      </a:r>
                      <a:endParaRPr sz="1100"/>
                    </a:p>
                  </a:txBody>
                  <a:tcPr marT="91425" marB="91425" marR="91425" marL="91425"/>
                </a:tc>
                <a:tc>
                  <a:txBody>
                    <a:bodyPr/>
                    <a:lstStyle/>
                    <a:p>
                      <a:pPr indent="0" lvl="0" marL="0" rtl="0" algn="l">
                        <a:lnSpc>
                          <a:spcPct val="115000"/>
                        </a:lnSpc>
                        <a:spcBef>
                          <a:spcPts val="0"/>
                        </a:spcBef>
                        <a:spcAft>
                          <a:spcPts val="0"/>
                        </a:spcAft>
                        <a:buNone/>
                      </a:pPr>
                      <a:r>
                        <a:rPr lang="en" sz="1100">
                          <a:solidFill>
                            <a:schemeClr val="dk1"/>
                          </a:solidFill>
                        </a:rPr>
                        <a:t>Thể hiện phân khúc, đặc điểm kỹ thuật và vị trí xe — giúp mô hình học được khác biệt giữa các nhóm.</a:t>
                      </a:r>
                      <a:endParaRPr sz="1100">
                        <a:solidFill>
                          <a:schemeClr val="dk1"/>
                        </a:solidFill>
                      </a:endParaRPr>
                    </a:p>
                  </a:txBody>
                  <a:tcPr marT="91425" marB="91425" marR="91425" marL="91425"/>
                </a:tc>
              </a:tr>
              <a:tr h="381000">
                <a:tc>
                  <a:txBody>
                    <a:bodyPr/>
                    <a:lstStyle/>
                    <a:p>
                      <a:pPr indent="0" lvl="0" marL="0" rtl="0" algn="l">
                        <a:lnSpc>
                          <a:spcPct val="115000"/>
                        </a:lnSpc>
                        <a:spcBef>
                          <a:spcPts val="0"/>
                        </a:spcBef>
                        <a:spcAft>
                          <a:spcPts val="0"/>
                        </a:spcAft>
                        <a:buNone/>
                      </a:pPr>
                      <a:r>
                        <a:rPr lang="en" sz="1100"/>
                        <a:t>➖ Bỏ</a:t>
                      </a:r>
                      <a:endParaRPr sz="1100"/>
                    </a:p>
                  </a:txBody>
                  <a:tcPr marT="91425" marB="91425" marR="91425" marL="91425"/>
                </a:tc>
                <a:tc>
                  <a:txBody>
                    <a:bodyPr/>
                    <a:lstStyle/>
                    <a:p>
                      <a:pPr indent="0" lvl="0" marL="0" rtl="0" algn="l">
                        <a:lnSpc>
                          <a:spcPct val="115000"/>
                        </a:lnSpc>
                        <a:spcBef>
                          <a:spcPts val="0"/>
                        </a:spcBef>
                        <a:spcAft>
                          <a:spcPts val="0"/>
                        </a:spcAft>
                        <a:buNone/>
                      </a:pPr>
                      <a:r>
                        <a:rPr lang="en" sz="1100"/>
                        <a:t>Giá</a:t>
                      </a:r>
                      <a:endParaRPr sz="1100"/>
                    </a:p>
                  </a:txBody>
                  <a:tcPr marT="91425" marB="91425" marR="91425" marL="91425"/>
                </a:tc>
                <a:tc>
                  <a:txBody>
                    <a:bodyPr/>
                    <a:lstStyle/>
                    <a:p>
                      <a:pPr indent="0" lvl="0" marL="0" rtl="0" algn="l">
                        <a:lnSpc>
                          <a:spcPct val="115000"/>
                        </a:lnSpc>
                        <a:spcBef>
                          <a:spcPts val="0"/>
                        </a:spcBef>
                        <a:spcAft>
                          <a:spcPts val="0"/>
                        </a:spcAft>
                        <a:buNone/>
                      </a:pPr>
                      <a:r>
                        <a:rPr lang="en" sz="1100">
                          <a:solidFill>
                            <a:schemeClr val="dk1"/>
                          </a:solidFill>
                        </a:rPr>
                        <a:t>Được dùng làm biến mục tiêu riêng (</a:t>
                      </a:r>
                      <a:r>
                        <a:rPr lang="en" sz="1100">
                          <a:solidFill>
                            <a:schemeClr val="dk1"/>
                          </a:solidFill>
                          <a:latin typeface="Roboto Mono"/>
                          <a:ea typeface="Roboto Mono"/>
                          <a:cs typeface="Roboto Mono"/>
                          <a:sym typeface="Roboto Mono"/>
                        </a:rPr>
                        <a:t>label_log</a:t>
                      </a:r>
                      <a:r>
                        <a:rPr lang="en" sz="1100">
                          <a:solidFill>
                            <a:schemeClr val="dk1"/>
                          </a:solidFill>
                        </a:rPr>
                        <a:t>).</a:t>
                      </a:r>
                      <a:endParaRPr sz="1100">
                        <a:solidFill>
                          <a:schemeClr val="dk1"/>
                        </a:solidFill>
                      </a:endParaRPr>
                    </a:p>
                  </a:txBody>
                  <a:tcPr marT="91425" marB="91425" marR="91425" marL="91425"/>
                </a:tc>
              </a:tr>
              <a:tr h="381000">
                <a:tc>
                  <a:txBody>
                    <a:bodyPr/>
                    <a:lstStyle/>
                    <a:p>
                      <a:pPr indent="0" lvl="0" marL="0" rtl="0" algn="l">
                        <a:lnSpc>
                          <a:spcPct val="115000"/>
                        </a:lnSpc>
                        <a:spcBef>
                          <a:spcPts val="0"/>
                        </a:spcBef>
                        <a:spcAft>
                          <a:spcPts val="0"/>
                        </a:spcAft>
                        <a:buNone/>
                      </a:pPr>
                      <a:r>
                        <a:rPr lang="en" sz="1100"/>
                        <a:t>❌ Bỏ</a:t>
                      </a:r>
                      <a:endParaRPr sz="1100"/>
                    </a:p>
                  </a:txBody>
                  <a:tcPr marT="91425" marB="91425" marR="91425" marL="91425"/>
                </a:tc>
                <a:tc>
                  <a:txBody>
                    <a:bodyPr/>
                    <a:lstStyle/>
                    <a:p>
                      <a:pPr indent="0" lvl="0" marL="0" rtl="0" algn="l">
                        <a:lnSpc>
                          <a:spcPct val="115000"/>
                        </a:lnSpc>
                        <a:spcBef>
                          <a:spcPts val="0"/>
                        </a:spcBef>
                        <a:spcAft>
                          <a:spcPts val="0"/>
                        </a:spcAft>
                        <a:buNone/>
                      </a:pPr>
                      <a:r>
                        <a:rPr lang="en" sz="1100"/>
                        <a:t>id, Href, Địa_chỉ, Tiêu_đề, Mô_tả_chi_tiết, tieu_de_clean, mo_ta_chi_tiet_clean, text_all_clean</a:t>
                      </a:r>
                      <a:endParaRPr sz="1100"/>
                    </a:p>
                  </a:txBody>
                  <a:tcPr marT="91425" marB="91425" marR="91425" marL="91425"/>
                </a:tc>
                <a:tc>
                  <a:txBody>
                    <a:bodyPr/>
                    <a:lstStyle/>
                    <a:p>
                      <a:pPr indent="0" lvl="0" marL="0" rtl="0" algn="l">
                        <a:lnSpc>
                          <a:spcPct val="115000"/>
                        </a:lnSpc>
                        <a:spcBef>
                          <a:spcPts val="0"/>
                        </a:spcBef>
                        <a:spcAft>
                          <a:spcPts val="0"/>
                        </a:spcAft>
                        <a:buNone/>
                      </a:pPr>
                      <a:r>
                        <a:rPr lang="en" sz="1100">
                          <a:solidFill>
                            <a:schemeClr val="dk1"/>
                          </a:solidFill>
                          <a:latin typeface="Roboto Mono"/>
                          <a:ea typeface="Roboto Mono"/>
                          <a:cs typeface="Roboto Mono"/>
                          <a:sym typeface="Roboto Mono"/>
                        </a:rPr>
                        <a:t>text_all_clean</a:t>
                      </a:r>
                      <a:r>
                        <a:rPr lang="en" sz="1100">
                          <a:solidFill>
                            <a:schemeClr val="dk1"/>
                          </a:solidFill>
                        </a:rPr>
                        <a:t> không dùng trong PySpark vì TF-IDF làm phình dữ liệu, dễ gây lỗi bộ nhớ; tuy nhiên vẫn hữu ích cho mô hình ML truyền thống (RandomForest, XGBoost) nếu xử lý riêng.</a:t>
                      </a:r>
                      <a:endParaRPr sz="1100">
                        <a:solidFill>
                          <a:schemeClr val="dk1"/>
                        </a:solidFill>
                      </a:endParaRPr>
                    </a:p>
                  </a:txBody>
                  <a:tcPr marT="91425" marB="91425" marR="91425" marL="91425"/>
                </a:tc>
              </a:tr>
              <a:tr h="381000">
                <a:tc>
                  <a:txBody>
                    <a:bodyPr/>
                    <a:lstStyle/>
                    <a:p>
                      <a:pPr indent="0" lvl="0" marL="0" rtl="0" algn="l">
                        <a:lnSpc>
                          <a:spcPct val="115000"/>
                        </a:lnSpc>
                        <a:spcBef>
                          <a:spcPts val="0"/>
                        </a:spcBef>
                        <a:spcAft>
                          <a:spcPts val="0"/>
                        </a:spcAft>
                        <a:buNone/>
                      </a:pPr>
                      <a:r>
                        <a:rPr lang="en" sz="1100"/>
                        <a:t>❌ Bỏ</a:t>
                      </a:r>
                      <a:endParaRPr sz="1100"/>
                    </a:p>
                  </a:txBody>
                  <a:tcPr marT="91425" marB="91425" marR="91425" marL="91425"/>
                </a:tc>
                <a:tc>
                  <a:txBody>
                    <a:bodyPr/>
                    <a:lstStyle/>
                    <a:p>
                      <a:pPr indent="0" lvl="0" marL="0" rtl="0" algn="l">
                        <a:lnSpc>
                          <a:spcPct val="115000"/>
                        </a:lnSpc>
                        <a:spcBef>
                          <a:spcPts val="0"/>
                        </a:spcBef>
                        <a:spcAft>
                          <a:spcPts val="0"/>
                        </a:spcAft>
                        <a:buNone/>
                      </a:pPr>
                      <a:r>
                        <a:rPr lang="en" sz="1100"/>
                        <a:t>Khoảng_giá_max, Thương_hiệu_top, Chính_sách_bảo_hành, Trọng_lượng</a:t>
                      </a:r>
                      <a:endParaRPr sz="1100"/>
                    </a:p>
                  </a:txBody>
                  <a:tcPr marT="91425" marB="91425" marR="91425" marL="91425"/>
                </a:tc>
                <a:tc>
                  <a:txBody>
                    <a:bodyPr/>
                    <a:lstStyle/>
                    <a:p>
                      <a:pPr indent="0" lvl="0" marL="0" rtl="0" algn="l">
                        <a:lnSpc>
                          <a:spcPct val="115000"/>
                        </a:lnSpc>
                        <a:spcBef>
                          <a:spcPts val="0"/>
                        </a:spcBef>
                        <a:spcAft>
                          <a:spcPts val="0"/>
                        </a:spcAft>
                        <a:buNone/>
                      </a:pPr>
                      <a:r>
                        <a:rPr lang="en" sz="1100">
                          <a:solidFill>
                            <a:schemeClr val="dk1"/>
                          </a:solidFill>
                        </a:rPr>
                        <a:t>Tương quan cao hoặc ít giá trị phân biệt, gây nặng pipeline.</a:t>
                      </a:r>
                      <a:endParaRPr sz="1100">
                        <a:solidFill>
                          <a:schemeClr val="dk1"/>
                        </a:solidFill>
                      </a:endParaRPr>
                    </a:p>
                  </a:txBody>
                  <a:tcPr marT="91425" marB="91425"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0"/>
          <p:cNvSpPr txBox="1"/>
          <p:nvPr/>
        </p:nvSpPr>
        <p:spPr>
          <a:xfrm>
            <a:off x="352000" y="185125"/>
            <a:ext cx="3381000" cy="9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2"/>
                </a:solidFill>
              </a:rPr>
              <a:t>MODELING (Regression)</a:t>
            </a:r>
            <a:endParaRPr b="1" sz="2000">
              <a:solidFill>
                <a:schemeClr val="dk2"/>
              </a:solidFill>
            </a:endParaRPr>
          </a:p>
          <a:p>
            <a:pPr indent="0" lvl="0" marL="0" rtl="0" algn="l">
              <a:spcBef>
                <a:spcPts val="0"/>
              </a:spcBef>
              <a:spcAft>
                <a:spcPts val="0"/>
              </a:spcAft>
              <a:buNone/>
            </a:pPr>
            <a:r>
              <a:rPr b="1" lang="en">
                <a:solidFill>
                  <a:schemeClr val="dk2"/>
                </a:solidFill>
              </a:rPr>
              <a:t>Pyspark</a:t>
            </a:r>
            <a:endParaRPr b="1">
              <a:solidFill>
                <a:schemeClr val="dk2"/>
              </a:solidFill>
            </a:endParaRPr>
          </a:p>
          <a:p>
            <a:pPr indent="0" lvl="0" marL="0" rtl="0" algn="l">
              <a:spcBef>
                <a:spcPts val="0"/>
              </a:spcBef>
              <a:spcAft>
                <a:spcPts val="0"/>
              </a:spcAft>
              <a:buNone/>
            </a:pPr>
            <a:r>
              <a:t/>
            </a:r>
            <a:endParaRPr b="1">
              <a:solidFill>
                <a:schemeClr val="dk2"/>
              </a:solidFill>
            </a:endParaRPr>
          </a:p>
        </p:txBody>
      </p:sp>
      <p:graphicFrame>
        <p:nvGraphicFramePr>
          <p:cNvPr id="183" name="Google Shape;183;p30"/>
          <p:cNvGraphicFramePr/>
          <p:nvPr/>
        </p:nvGraphicFramePr>
        <p:xfrm>
          <a:off x="403013" y="1384275"/>
          <a:ext cx="3000000" cy="3000000"/>
        </p:xfrm>
        <a:graphic>
          <a:graphicData uri="http://schemas.openxmlformats.org/drawingml/2006/table">
            <a:tbl>
              <a:tblPr>
                <a:noFill/>
                <a:tableStyleId>{E14CACA6-E491-419A-911E-EF98CFF7C55A}</a:tableStyleId>
              </a:tblPr>
              <a:tblGrid>
                <a:gridCol w="1986875"/>
                <a:gridCol w="2726975"/>
                <a:gridCol w="3624125"/>
              </a:tblGrid>
              <a:tr h="381000">
                <a:tc>
                  <a:txBody>
                    <a:bodyPr/>
                    <a:lstStyle/>
                    <a:p>
                      <a:pPr indent="0" lvl="0" marL="0" rtl="0" algn="l">
                        <a:lnSpc>
                          <a:spcPct val="115000"/>
                        </a:lnSpc>
                        <a:spcBef>
                          <a:spcPts val="0"/>
                        </a:spcBef>
                        <a:spcAft>
                          <a:spcPts val="0"/>
                        </a:spcAft>
                        <a:buNone/>
                      </a:pPr>
                      <a:r>
                        <a:rPr b="1" lang="en" sz="1100"/>
                        <a:t>Mô hình</a:t>
                      </a:r>
                      <a:endParaRPr b="1" sz="1100"/>
                    </a:p>
                  </a:txBody>
                  <a:tcPr marT="91425" marB="91425" marR="91425" marL="91425"/>
                </a:tc>
                <a:tc>
                  <a:txBody>
                    <a:bodyPr/>
                    <a:lstStyle/>
                    <a:p>
                      <a:pPr indent="0" lvl="0" marL="0" rtl="0" algn="l">
                        <a:lnSpc>
                          <a:spcPct val="115000"/>
                        </a:lnSpc>
                        <a:spcBef>
                          <a:spcPts val="0"/>
                        </a:spcBef>
                        <a:spcAft>
                          <a:spcPts val="0"/>
                        </a:spcAft>
                        <a:buNone/>
                      </a:pPr>
                      <a:r>
                        <a:rPr b="1" lang="en" sz="1100"/>
                        <a:t>Ưu điểm</a:t>
                      </a:r>
                      <a:endParaRPr b="1" sz="1100"/>
                    </a:p>
                  </a:txBody>
                  <a:tcPr marT="91425" marB="91425" marR="91425" marL="91425"/>
                </a:tc>
                <a:tc>
                  <a:txBody>
                    <a:bodyPr/>
                    <a:lstStyle/>
                    <a:p>
                      <a:pPr indent="0" lvl="0" marL="0" rtl="0" algn="l">
                        <a:lnSpc>
                          <a:spcPct val="115000"/>
                        </a:lnSpc>
                        <a:spcBef>
                          <a:spcPts val="0"/>
                        </a:spcBef>
                        <a:spcAft>
                          <a:spcPts val="0"/>
                        </a:spcAft>
                        <a:buNone/>
                      </a:pPr>
                      <a:r>
                        <a:rPr b="1" lang="en" sz="1100"/>
                        <a:t>Giải thích &amp; Ứng dụng</a:t>
                      </a:r>
                      <a:endParaRPr b="1" sz="1100"/>
                    </a:p>
                  </a:txBody>
                  <a:tcPr marT="91425" marB="91425" marR="91425" marL="91425"/>
                </a:tc>
              </a:tr>
              <a:tr h="381000">
                <a:tc>
                  <a:txBody>
                    <a:bodyPr/>
                    <a:lstStyle/>
                    <a:p>
                      <a:pPr indent="0" lvl="0" marL="0" rtl="0" algn="l">
                        <a:lnSpc>
                          <a:spcPct val="115000"/>
                        </a:lnSpc>
                        <a:spcBef>
                          <a:spcPts val="0"/>
                        </a:spcBef>
                        <a:spcAft>
                          <a:spcPts val="0"/>
                        </a:spcAft>
                        <a:buNone/>
                      </a:pPr>
                      <a:r>
                        <a:rPr lang="en" sz="1100"/>
                        <a:t>🌲 </a:t>
                      </a:r>
                      <a:r>
                        <a:rPr b="1" lang="en" sz="1100"/>
                        <a:t>Random Forest</a:t>
                      </a:r>
                      <a:endParaRPr b="1" sz="1100"/>
                    </a:p>
                  </a:txBody>
                  <a:tcPr marT="91425" marB="91425" marR="91425" marL="91425"/>
                </a:tc>
                <a:tc>
                  <a:txBody>
                    <a:bodyPr/>
                    <a:lstStyle/>
                    <a:p>
                      <a:pPr indent="0" lvl="0" marL="0" rtl="0" algn="l">
                        <a:lnSpc>
                          <a:spcPct val="115000"/>
                        </a:lnSpc>
                        <a:spcBef>
                          <a:spcPts val="0"/>
                        </a:spcBef>
                        <a:spcAft>
                          <a:spcPts val="0"/>
                        </a:spcAft>
                        <a:buNone/>
                      </a:pPr>
                      <a:r>
                        <a:rPr lang="en" sz="1100"/>
                        <a:t>Ổn định, dễ song song hóa, chống overfitting</a:t>
                      </a:r>
                      <a:endParaRPr sz="1100"/>
                    </a:p>
                  </a:txBody>
                  <a:tcPr marT="91425" marB="91425" marR="91425" marL="91425"/>
                </a:tc>
                <a:tc>
                  <a:txBody>
                    <a:bodyPr/>
                    <a:lstStyle/>
                    <a:p>
                      <a:pPr indent="0" lvl="0" marL="0" rtl="0" algn="l">
                        <a:lnSpc>
                          <a:spcPct val="115000"/>
                        </a:lnSpc>
                        <a:spcBef>
                          <a:spcPts val="0"/>
                        </a:spcBef>
                        <a:spcAft>
                          <a:spcPts val="0"/>
                        </a:spcAft>
                        <a:buNone/>
                      </a:pPr>
                      <a:r>
                        <a:rPr lang="en" sz="1100"/>
                        <a:t>Thích hợp cho dữ liệu lớn và phức tạp; mô hình tạo nhiều cây quyết định độc lập nên chạy tốt trong Spark cluster, cho kết quả ổn định và ít cần tinh chỉnh.</a:t>
                      </a:r>
                      <a:endParaRPr sz="1100"/>
                    </a:p>
                  </a:txBody>
                  <a:tcPr marT="91425" marB="91425" marR="91425" marL="91425"/>
                </a:tc>
              </a:tr>
              <a:tr h="381000">
                <a:tc>
                  <a:txBody>
                    <a:bodyPr/>
                    <a:lstStyle/>
                    <a:p>
                      <a:pPr indent="0" lvl="0" marL="0" rtl="0" algn="l">
                        <a:lnSpc>
                          <a:spcPct val="115000"/>
                        </a:lnSpc>
                        <a:spcBef>
                          <a:spcPts val="0"/>
                        </a:spcBef>
                        <a:spcAft>
                          <a:spcPts val="0"/>
                        </a:spcAft>
                        <a:buNone/>
                      </a:pPr>
                      <a:r>
                        <a:rPr lang="en" sz="1100"/>
                        <a:t>🚀 </a:t>
                      </a:r>
                      <a:r>
                        <a:rPr b="1" lang="en" sz="1100"/>
                        <a:t>Gradient Boosting (GBTRegressor)</a:t>
                      </a:r>
                      <a:endParaRPr b="1" sz="1100"/>
                    </a:p>
                  </a:txBody>
                  <a:tcPr marT="91425" marB="91425" marR="91425" marL="91425"/>
                </a:tc>
                <a:tc>
                  <a:txBody>
                    <a:bodyPr/>
                    <a:lstStyle/>
                    <a:p>
                      <a:pPr indent="0" lvl="0" marL="0" rtl="0" algn="l">
                        <a:lnSpc>
                          <a:spcPct val="115000"/>
                        </a:lnSpc>
                        <a:spcBef>
                          <a:spcPts val="0"/>
                        </a:spcBef>
                        <a:spcAft>
                          <a:spcPts val="0"/>
                        </a:spcAft>
                        <a:buNone/>
                      </a:pPr>
                      <a:r>
                        <a:rPr lang="en" sz="1100"/>
                        <a:t>Độ chính xác cao, tối ưu hóa mạnh trong Spark MLlib</a:t>
                      </a:r>
                      <a:endParaRPr sz="1100"/>
                    </a:p>
                  </a:txBody>
                  <a:tcPr marT="91425" marB="91425" marR="91425" marL="91425"/>
                </a:tc>
                <a:tc>
                  <a:txBody>
                    <a:bodyPr/>
                    <a:lstStyle/>
                    <a:p>
                      <a:pPr indent="0" lvl="0" marL="0" rtl="0" algn="l">
                        <a:lnSpc>
                          <a:spcPct val="115000"/>
                        </a:lnSpc>
                        <a:spcBef>
                          <a:spcPts val="0"/>
                        </a:spcBef>
                        <a:spcAft>
                          <a:spcPts val="0"/>
                        </a:spcAft>
                        <a:buNone/>
                      </a:pPr>
                      <a:r>
                        <a:rPr lang="en" sz="1100"/>
                        <a:t>Kết hợp dãy cây liên tiếp để giảm sai số còn lại; phù hợp khi cần dự đoán chính xác giá trị liên tục như </a:t>
                      </a:r>
                      <a:r>
                        <a:rPr b="1" lang="en" sz="1100"/>
                        <a:t>giá xe</a:t>
                      </a:r>
                      <a:r>
                        <a:rPr lang="en" sz="1100"/>
                        <a:t>; hiệu quả hơn RF nếu dữ liệu đã được xử lý kỹ.</a:t>
                      </a:r>
                      <a:endParaRPr sz="1100"/>
                    </a:p>
                  </a:txBody>
                  <a:tcPr marT="91425" marB="91425" marR="91425" marL="91425"/>
                </a:tc>
              </a:tr>
              <a:tr h="381000">
                <a:tc>
                  <a:txBody>
                    <a:bodyPr/>
                    <a:lstStyle/>
                    <a:p>
                      <a:pPr indent="0" lvl="0" marL="0" rtl="0" algn="l">
                        <a:lnSpc>
                          <a:spcPct val="115000"/>
                        </a:lnSpc>
                        <a:spcBef>
                          <a:spcPts val="0"/>
                        </a:spcBef>
                        <a:spcAft>
                          <a:spcPts val="0"/>
                        </a:spcAft>
                        <a:buNone/>
                      </a:pPr>
                      <a:r>
                        <a:rPr lang="en" sz="1100"/>
                        <a:t>📉 </a:t>
                      </a:r>
                      <a:r>
                        <a:rPr b="1" lang="en" sz="1100"/>
                        <a:t>Ridge Regression</a:t>
                      </a:r>
                      <a:endParaRPr b="1" sz="1100"/>
                    </a:p>
                  </a:txBody>
                  <a:tcPr marT="91425" marB="91425" marR="91425" marL="91425"/>
                </a:tc>
                <a:tc>
                  <a:txBody>
                    <a:bodyPr/>
                    <a:lstStyle/>
                    <a:p>
                      <a:pPr indent="0" lvl="0" marL="0" rtl="0" algn="l">
                        <a:lnSpc>
                          <a:spcPct val="115000"/>
                        </a:lnSpc>
                        <a:spcBef>
                          <a:spcPts val="0"/>
                        </a:spcBef>
                        <a:spcAft>
                          <a:spcPts val="0"/>
                        </a:spcAft>
                        <a:buNone/>
                      </a:pPr>
                      <a:r>
                        <a:rPr lang="en" sz="1100"/>
                        <a:t>Nhanh, nhẹ, dễ giải thích hệ số</a:t>
                      </a:r>
                      <a:endParaRPr sz="1100"/>
                    </a:p>
                  </a:txBody>
                  <a:tcPr marT="91425" marB="91425" marR="91425" marL="91425"/>
                </a:tc>
                <a:tc>
                  <a:txBody>
                    <a:bodyPr/>
                    <a:lstStyle/>
                    <a:p>
                      <a:pPr indent="0" lvl="0" marL="0" rtl="0" algn="l">
                        <a:lnSpc>
                          <a:spcPct val="115000"/>
                        </a:lnSpc>
                        <a:spcBef>
                          <a:spcPts val="0"/>
                        </a:spcBef>
                        <a:spcAft>
                          <a:spcPts val="0"/>
                        </a:spcAft>
                        <a:buNone/>
                      </a:pPr>
                      <a:r>
                        <a:rPr lang="en" sz="1100"/>
                        <a:t>Là mô hình tuyến tính có regularization giúp giảm nhiễu; phù hợp làm baseline, kiểm tra quan hệ tuyến tính giữa biến độc lập và giá bán, hoặc chạy thử trên tập lớn để benchmark.</a:t>
                      </a:r>
                      <a:endParaRPr sz="1100"/>
                    </a:p>
                  </a:txBody>
                  <a:tcPr marT="91425" marB="91425" marR="91425" marL="914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1"/>
          <p:cNvSpPr txBox="1"/>
          <p:nvPr/>
        </p:nvSpPr>
        <p:spPr>
          <a:xfrm>
            <a:off x="352000" y="185125"/>
            <a:ext cx="3381000" cy="71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2"/>
                </a:solidFill>
              </a:rPr>
              <a:t>MODELING (Regression)</a:t>
            </a:r>
            <a:endParaRPr b="1" sz="2000">
              <a:solidFill>
                <a:schemeClr val="dk2"/>
              </a:solidFill>
            </a:endParaRPr>
          </a:p>
          <a:p>
            <a:pPr indent="0" lvl="0" marL="0" rtl="0" algn="l">
              <a:spcBef>
                <a:spcPts val="0"/>
              </a:spcBef>
              <a:spcAft>
                <a:spcPts val="0"/>
              </a:spcAft>
              <a:buNone/>
            </a:pPr>
            <a:r>
              <a:rPr b="1" lang="en">
                <a:solidFill>
                  <a:schemeClr val="dk2"/>
                </a:solidFill>
              </a:rPr>
              <a:t>ML truyền thống</a:t>
            </a:r>
            <a:endParaRPr b="1">
              <a:solidFill>
                <a:schemeClr val="dk2"/>
              </a:solidFill>
            </a:endParaRPr>
          </a:p>
          <a:p>
            <a:pPr indent="0" lvl="0" marL="0" rtl="0" algn="l">
              <a:spcBef>
                <a:spcPts val="0"/>
              </a:spcBef>
              <a:spcAft>
                <a:spcPts val="0"/>
              </a:spcAft>
              <a:buNone/>
            </a:pPr>
            <a:r>
              <a:t/>
            </a:r>
            <a:endParaRPr b="1">
              <a:solidFill>
                <a:schemeClr val="dk2"/>
              </a:solidFill>
            </a:endParaRPr>
          </a:p>
        </p:txBody>
      </p:sp>
      <p:graphicFrame>
        <p:nvGraphicFramePr>
          <p:cNvPr id="189" name="Google Shape;189;p31"/>
          <p:cNvGraphicFramePr/>
          <p:nvPr/>
        </p:nvGraphicFramePr>
        <p:xfrm>
          <a:off x="287100" y="1092325"/>
          <a:ext cx="3000000" cy="3000000"/>
        </p:xfrm>
        <a:graphic>
          <a:graphicData uri="http://schemas.openxmlformats.org/drawingml/2006/table">
            <a:tbl>
              <a:tblPr>
                <a:noFill/>
                <a:tableStyleId>{E14CACA6-E491-419A-911E-EF98CFF7C55A}</a:tableStyleId>
              </a:tblPr>
              <a:tblGrid>
                <a:gridCol w="1802450"/>
                <a:gridCol w="2864050"/>
                <a:gridCol w="4082625"/>
              </a:tblGrid>
              <a:tr h="381000">
                <a:tc>
                  <a:txBody>
                    <a:bodyPr/>
                    <a:lstStyle/>
                    <a:p>
                      <a:pPr indent="0" lvl="0" marL="0" rtl="0" algn="l">
                        <a:lnSpc>
                          <a:spcPct val="115000"/>
                        </a:lnSpc>
                        <a:spcBef>
                          <a:spcPts val="0"/>
                        </a:spcBef>
                        <a:spcAft>
                          <a:spcPts val="0"/>
                        </a:spcAft>
                        <a:buNone/>
                      </a:pPr>
                      <a:r>
                        <a:rPr b="1" lang="en" sz="1100"/>
                        <a:t>Mô hình</a:t>
                      </a:r>
                      <a:endParaRPr b="1" sz="1100"/>
                    </a:p>
                  </a:txBody>
                  <a:tcPr marT="91425" marB="91425" marR="91425" marL="91425"/>
                </a:tc>
                <a:tc>
                  <a:txBody>
                    <a:bodyPr/>
                    <a:lstStyle/>
                    <a:p>
                      <a:pPr indent="0" lvl="0" marL="0" rtl="0" algn="l">
                        <a:lnSpc>
                          <a:spcPct val="115000"/>
                        </a:lnSpc>
                        <a:spcBef>
                          <a:spcPts val="0"/>
                        </a:spcBef>
                        <a:spcAft>
                          <a:spcPts val="0"/>
                        </a:spcAft>
                        <a:buNone/>
                      </a:pPr>
                      <a:r>
                        <a:rPr b="1" lang="en" sz="1100"/>
                        <a:t>Ưu điểm nổi bật</a:t>
                      </a:r>
                      <a:endParaRPr b="1" sz="1100"/>
                    </a:p>
                  </a:txBody>
                  <a:tcPr marT="91425" marB="91425" marR="91425" marL="91425"/>
                </a:tc>
                <a:tc>
                  <a:txBody>
                    <a:bodyPr/>
                    <a:lstStyle/>
                    <a:p>
                      <a:pPr indent="0" lvl="0" marL="0" rtl="0" algn="l">
                        <a:lnSpc>
                          <a:spcPct val="115000"/>
                        </a:lnSpc>
                        <a:spcBef>
                          <a:spcPts val="0"/>
                        </a:spcBef>
                        <a:spcAft>
                          <a:spcPts val="0"/>
                        </a:spcAft>
                        <a:buNone/>
                      </a:pPr>
                      <a:r>
                        <a:rPr b="1" lang="en" sz="1100"/>
                        <a:t>Giải thích &amp; Ứng dụng</a:t>
                      </a:r>
                      <a:endParaRPr b="1" sz="1100"/>
                    </a:p>
                  </a:txBody>
                  <a:tcPr marT="91425" marB="91425" marR="91425" marL="91425"/>
                </a:tc>
              </a:tr>
              <a:tr h="381000">
                <a:tc>
                  <a:txBody>
                    <a:bodyPr/>
                    <a:lstStyle/>
                    <a:p>
                      <a:pPr indent="0" lvl="0" marL="0" rtl="0" algn="l">
                        <a:lnSpc>
                          <a:spcPct val="115000"/>
                        </a:lnSpc>
                        <a:spcBef>
                          <a:spcPts val="0"/>
                        </a:spcBef>
                        <a:spcAft>
                          <a:spcPts val="0"/>
                        </a:spcAft>
                        <a:buNone/>
                      </a:pPr>
                      <a:r>
                        <a:rPr lang="en" sz="1100"/>
                        <a:t>🌲 </a:t>
                      </a:r>
                      <a:r>
                        <a:rPr b="1" lang="en" sz="1100"/>
                        <a:t>Random Forest</a:t>
                      </a:r>
                      <a:endParaRPr b="1" sz="1100"/>
                    </a:p>
                  </a:txBody>
                  <a:tcPr marT="91425" marB="91425" marR="91425" marL="91425"/>
                </a:tc>
                <a:tc>
                  <a:txBody>
                    <a:bodyPr/>
                    <a:lstStyle/>
                    <a:p>
                      <a:pPr indent="0" lvl="0" marL="0" rtl="0" algn="l">
                        <a:lnSpc>
                          <a:spcPct val="115000"/>
                        </a:lnSpc>
                        <a:spcBef>
                          <a:spcPts val="0"/>
                        </a:spcBef>
                        <a:spcAft>
                          <a:spcPts val="0"/>
                        </a:spcAft>
                        <a:buNone/>
                      </a:pPr>
                      <a:r>
                        <a:rPr lang="en" sz="1100"/>
                        <a:t>Ổn định, ít cần tuning, kháng nhiễu tốt</a:t>
                      </a:r>
                      <a:endParaRPr sz="1100"/>
                    </a:p>
                  </a:txBody>
                  <a:tcPr marT="91425" marB="91425" marR="91425" marL="91425"/>
                </a:tc>
                <a:tc>
                  <a:txBody>
                    <a:bodyPr/>
                    <a:lstStyle/>
                    <a:p>
                      <a:pPr indent="0" lvl="0" marL="0" rtl="0" algn="l">
                        <a:lnSpc>
                          <a:spcPct val="115000"/>
                        </a:lnSpc>
                        <a:spcBef>
                          <a:spcPts val="0"/>
                        </a:spcBef>
                        <a:spcAft>
                          <a:spcPts val="0"/>
                        </a:spcAft>
                        <a:buNone/>
                      </a:pPr>
                      <a:r>
                        <a:rPr lang="en" sz="1100"/>
                        <a:t>Dễ triển khai, phù hợp cho bài toán tabular như dự đoán giá xe; cho baseline đáng tin cậy.</a:t>
                      </a:r>
                      <a:endParaRPr sz="1100"/>
                    </a:p>
                  </a:txBody>
                  <a:tcPr marT="91425" marB="91425" marR="91425" marL="91425"/>
                </a:tc>
              </a:tr>
              <a:tr h="381000">
                <a:tc>
                  <a:txBody>
                    <a:bodyPr/>
                    <a:lstStyle/>
                    <a:p>
                      <a:pPr indent="0" lvl="0" marL="0" rtl="0" algn="l">
                        <a:lnSpc>
                          <a:spcPct val="115000"/>
                        </a:lnSpc>
                        <a:spcBef>
                          <a:spcPts val="0"/>
                        </a:spcBef>
                        <a:spcAft>
                          <a:spcPts val="0"/>
                        </a:spcAft>
                        <a:buNone/>
                      </a:pPr>
                      <a:r>
                        <a:rPr lang="en" sz="1100"/>
                        <a:t>🚀 </a:t>
                      </a:r>
                      <a:r>
                        <a:rPr b="1" lang="en" sz="1100"/>
                        <a:t>Gradient Boosting</a:t>
                      </a:r>
                      <a:endParaRPr b="1" sz="1100"/>
                    </a:p>
                  </a:txBody>
                  <a:tcPr marT="91425" marB="91425" marR="91425" marL="91425"/>
                </a:tc>
                <a:tc>
                  <a:txBody>
                    <a:bodyPr/>
                    <a:lstStyle/>
                    <a:p>
                      <a:pPr indent="0" lvl="0" marL="0" rtl="0" algn="l">
                        <a:lnSpc>
                          <a:spcPct val="115000"/>
                        </a:lnSpc>
                        <a:spcBef>
                          <a:spcPts val="0"/>
                        </a:spcBef>
                        <a:spcAft>
                          <a:spcPts val="0"/>
                        </a:spcAft>
                        <a:buNone/>
                      </a:pPr>
                      <a:r>
                        <a:rPr lang="en" sz="1100"/>
                        <a:t>Chính xác cao, xử lý tốt quan hệ phi tuyến</a:t>
                      </a:r>
                      <a:endParaRPr sz="1100"/>
                    </a:p>
                  </a:txBody>
                  <a:tcPr marT="91425" marB="91425" marR="91425" marL="91425"/>
                </a:tc>
                <a:tc>
                  <a:txBody>
                    <a:bodyPr/>
                    <a:lstStyle/>
                    <a:p>
                      <a:pPr indent="0" lvl="0" marL="0" rtl="0" algn="l">
                        <a:lnSpc>
                          <a:spcPct val="115000"/>
                        </a:lnSpc>
                        <a:spcBef>
                          <a:spcPts val="0"/>
                        </a:spcBef>
                        <a:spcAft>
                          <a:spcPts val="0"/>
                        </a:spcAft>
                        <a:buNone/>
                      </a:pPr>
                      <a:r>
                        <a:rPr lang="en" sz="1100"/>
                        <a:t>Xây chuỗi cây liên tiếp để tối ưu lỗi còn lại; phù hợp khi cần độ chính xác cao hơn RF.</a:t>
                      </a:r>
                      <a:endParaRPr sz="1100"/>
                    </a:p>
                  </a:txBody>
                  <a:tcPr marT="91425" marB="91425" marR="91425" marL="91425"/>
                </a:tc>
              </a:tr>
              <a:tr h="381000">
                <a:tc>
                  <a:txBody>
                    <a:bodyPr/>
                    <a:lstStyle/>
                    <a:p>
                      <a:pPr indent="0" lvl="0" marL="0" rtl="0" algn="l">
                        <a:lnSpc>
                          <a:spcPct val="115000"/>
                        </a:lnSpc>
                        <a:spcBef>
                          <a:spcPts val="0"/>
                        </a:spcBef>
                        <a:spcAft>
                          <a:spcPts val="0"/>
                        </a:spcAft>
                        <a:buNone/>
                      </a:pPr>
                      <a:r>
                        <a:rPr lang="en" sz="1100"/>
                        <a:t>🐱 </a:t>
                      </a:r>
                      <a:r>
                        <a:rPr b="1" lang="en" sz="1100"/>
                        <a:t>CatBoost</a:t>
                      </a:r>
                      <a:endParaRPr b="1" sz="1100"/>
                    </a:p>
                  </a:txBody>
                  <a:tcPr marT="91425" marB="91425" marR="91425" marL="91425"/>
                </a:tc>
                <a:tc>
                  <a:txBody>
                    <a:bodyPr/>
                    <a:lstStyle/>
                    <a:p>
                      <a:pPr indent="0" lvl="0" marL="0" rtl="0" algn="l">
                        <a:lnSpc>
                          <a:spcPct val="115000"/>
                        </a:lnSpc>
                        <a:spcBef>
                          <a:spcPts val="0"/>
                        </a:spcBef>
                        <a:spcAft>
                          <a:spcPts val="0"/>
                        </a:spcAft>
                        <a:buNone/>
                      </a:pPr>
                      <a:r>
                        <a:rPr lang="en" sz="1100"/>
                        <a:t>Tối ưu cho dữ liệu phân loại, không cần mã hóa</a:t>
                      </a:r>
                      <a:endParaRPr sz="1100"/>
                    </a:p>
                  </a:txBody>
                  <a:tcPr marT="91425" marB="91425" marR="91425" marL="91425"/>
                </a:tc>
                <a:tc>
                  <a:txBody>
                    <a:bodyPr/>
                    <a:lstStyle/>
                    <a:p>
                      <a:pPr indent="0" lvl="0" marL="0" rtl="0" algn="l">
                        <a:lnSpc>
                          <a:spcPct val="115000"/>
                        </a:lnSpc>
                        <a:spcBef>
                          <a:spcPts val="0"/>
                        </a:spcBef>
                        <a:spcAft>
                          <a:spcPts val="0"/>
                        </a:spcAft>
                        <a:buNone/>
                      </a:pPr>
                      <a:r>
                        <a:rPr lang="en" sz="1100"/>
                        <a:t>Tự xử lý biến dạng category; tránh overfitting tốt, thường outperform GBT khi dữ liệu có nhiều biến rời rạc.</a:t>
                      </a:r>
                      <a:endParaRPr sz="1100"/>
                    </a:p>
                  </a:txBody>
                  <a:tcPr marT="91425" marB="91425" marR="91425" marL="91425"/>
                </a:tc>
              </a:tr>
              <a:tr h="381000">
                <a:tc>
                  <a:txBody>
                    <a:bodyPr/>
                    <a:lstStyle/>
                    <a:p>
                      <a:pPr indent="0" lvl="0" marL="0" rtl="0" algn="l">
                        <a:lnSpc>
                          <a:spcPct val="115000"/>
                        </a:lnSpc>
                        <a:spcBef>
                          <a:spcPts val="0"/>
                        </a:spcBef>
                        <a:spcAft>
                          <a:spcPts val="0"/>
                        </a:spcAft>
                        <a:buNone/>
                      </a:pPr>
                      <a:r>
                        <a:rPr lang="en" sz="1100"/>
                        <a:t>⚡ </a:t>
                      </a:r>
                      <a:r>
                        <a:rPr b="1" lang="en" sz="1100"/>
                        <a:t>XGBoost</a:t>
                      </a:r>
                      <a:endParaRPr b="1" sz="1100"/>
                    </a:p>
                  </a:txBody>
                  <a:tcPr marT="91425" marB="91425" marR="91425" marL="91425"/>
                </a:tc>
                <a:tc>
                  <a:txBody>
                    <a:bodyPr/>
                    <a:lstStyle/>
                    <a:p>
                      <a:pPr indent="0" lvl="0" marL="0" rtl="0" algn="l">
                        <a:lnSpc>
                          <a:spcPct val="115000"/>
                        </a:lnSpc>
                        <a:spcBef>
                          <a:spcPts val="0"/>
                        </a:spcBef>
                        <a:spcAft>
                          <a:spcPts val="0"/>
                        </a:spcAft>
                        <a:buNone/>
                      </a:pPr>
                      <a:r>
                        <a:rPr lang="en" sz="1100"/>
                        <a:t>Nhanh, hiệu quả, nhiều tham số tối ưu</a:t>
                      </a:r>
                      <a:endParaRPr sz="1100"/>
                    </a:p>
                  </a:txBody>
                  <a:tcPr marT="91425" marB="91425" marR="91425" marL="91425"/>
                </a:tc>
                <a:tc>
                  <a:txBody>
                    <a:bodyPr/>
                    <a:lstStyle/>
                    <a:p>
                      <a:pPr indent="0" lvl="0" marL="0" rtl="0" algn="l">
                        <a:lnSpc>
                          <a:spcPct val="115000"/>
                        </a:lnSpc>
                        <a:spcBef>
                          <a:spcPts val="0"/>
                        </a:spcBef>
                        <a:spcAft>
                          <a:spcPts val="0"/>
                        </a:spcAft>
                        <a:buNone/>
                      </a:pPr>
                      <a:r>
                        <a:rPr lang="en" sz="1100"/>
                        <a:t>Rất phổ biến, dễ tinh chỉnh; phù hợp khi muốn tối đa hóa hiệu suất và độ chính xác.</a:t>
                      </a:r>
                      <a:endParaRPr sz="1100"/>
                    </a:p>
                  </a:txBody>
                  <a:tcPr marT="91425" marB="91425" marR="91425" marL="91425"/>
                </a:tc>
              </a:tr>
              <a:tr h="381000">
                <a:tc>
                  <a:txBody>
                    <a:bodyPr/>
                    <a:lstStyle/>
                    <a:p>
                      <a:pPr indent="0" lvl="0" marL="0" rtl="0" algn="l">
                        <a:lnSpc>
                          <a:spcPct val="115000"/>
                        </a:lnSpc>
                        <a:spcBef>
                          <a:spcPts val="0"/>
                        </a:spcBef>
                        <a:spcAft>
                          <a:spcPts val="0"/>
                        </a:spcAft>
                        <a:buNone/>
                      </a:pPr>
                      <a:r>
                        <a:rPr lang="en" sz="1100"/>
                        <a:t>💡 </a:t>
                      </a:r>
                      <a:r>
                        <a:rPr b="1" lang="en" sz="1100"/>
                        <a:t>LightGBM</a:t>
                      </a:r>
                      <a:endParaRPr b="1" sz="1100"/>
                    </a:p>
                  </a:txBody>
                  <a:tcPr marT="91425" marB="91425" marR="91425" marL="91425"/>
                </a:tc>
                <a:tc>
                  <a:txBody>
                    <a:bodyPr/>
                    <a:lstStyle/>
                    <a:p>
                      <a:pPr indent="0" lvl="0" marL="0" rtl="0" algn="l">
                        <a:lnSpc>
                          <a:spcPct val="115000"/>
                        </a:lnSpc>
                        <a:spcBef>
                          <a:spcPts val="0"/>
                        </a:spcBef>
                        <a:spcAft>
                          <a:spcPts val="0"/>
                        </a:spcAft>
                        <a:buNone/>
                      </a:pPr>
                      <a:r>
                        <a:rPr lang="en" sz="1100"/>
                        <a:t>Huấn luyện nhanh, tiết kiệm RAM, mạnh với dữ liệu lớn</a:t>
                      </a:r>
                      <a:endParaRPr sz="1100"/>
                    </a:p>
                  </a:txBody>
                  <a:tcPr marT="91425" marB="91425" marR="91425" marL="91425"/>
                </a:tc>
                <a:tc>
                  <a:txBody>
                    <a:bodyPr/>
                    <a:lstStyle/>
                    <a:p>
                      <a:pPr indent="0" lvl="0" marL="0" rtl="0" algn="l">
                        <a:lnSpc>
                          <a:spcPct val="115000"/>
                        </a:lnSpc>
                        <a:spcBef>
                          <a:spcPts val="0"/>
                        </a:spcBef>
                        <a:spcAft>
                          <a:spcPts val="0"/>
                        </a:spcAft>
                        <a:buNone/>
                      </a:pPr>
                      <a:r>
                        <a:rPr lang="en" sz="1100"/>
                        <a:t>Dùng khi cần tốc độ cao, đặc biệt với dữ liệu nhiều chiều hoặc tập lớn.</a:t>
                      </a:r>
                      <a:endParaRPr sz="1100"/>
                    </a:p>
                  </a:txBody>
                  <a:tcPr marT="91425" marB="91425" marR="91425" marL="91425"/>
                </a:tc>
              </a:tr>
              <a:tr h="381000">
                <a:tc>
                  <a:txBody>
                    <a:bodyPr/>
                    <a:lstStyle/>
                    <a:p>
                      <a:pPr indent="0" lvl="0" marL="0" rtl="0" algn="l">
                        <a:lnSpc>
                          <a:spcPct val="115000"/>
                        </a:lnSpc>
                        <a:spcBef>
                          <a:spcPts val="0"/>
                        </a:spcBef>
                        <a:spcAft>
                          <a:spcPts val="0"/>
                        </a:spcAft>
                        <a:buNone/>
                      </a:pPr>
                      <a:r>
                        <a:rPr lang="en" sz="1100"/>
                        <a:t>📉 </a:t>
                      </a:r>
                      <a:r>
                        <a:rPr b="1" lang="en" sz="1100"/>
                        <a:t>Ridge Regression</a:t>
                      </a:r>
                      <a:endParaRPr b="1" sz="1100"/>
                    </a:p>
                  </a:txBody>
                  <a:tcPr marT="91425" marB="91425" marR="91425" marL="91425"/>
                </a:tc>
                <a:tc>
                  <a:txBody>
                    <a:bodyPr/>
                    <a:lstStyle/>
                    <a:p>
                      <a:pPr indent="0" lvl="0" marL="0" rtl="0" algn="l">
                        <a:lnSpc>
                          <a:spcPct val="115000"/>
                        </a:lnSpc>
                        <a:spcBef>
                          <a:spcPts val="0"/>
                        </a:spcBef>
                        <a:spcAft>
                          <a:spcPts val="0"/>
                        </a:spcAft>
                        <a:buNone/>
                      </a:pPr>
                      <a:r>
                        <a:rPr lang="en" sz="1100"/>
                        <a:t>Đơn giản, dễ giải thích, kiểm soát overfitting</a:t>
                      </a:r>
                      <a:endParaRPr sz="1100"/>
                    </a:p>
                  </a:txBody>
                  <a:tcPr marT="91425" marB="91425" marR="91425" marL="91425"/>
                </a:tc>
                <a:tc>
                  <a:txBody>
                    <a:bodyPr/>
                    <a:lstStyle/>
                    <a:p>
                      <a:pPr indent="0" lvl="0" marL="0" rtl="0" algn="l">
                        <a:lnSpc>
                          <a:spcPct val="115000"/>
                        </a:lnSpc>
                        <a:spcBef>
                          <a:spcPts val="0"/>
                        </a:spcBef>
                        <a:spcAft>
                          <a:spcPts val="0"/>
                        </a:spcAft>
                        <a:buNone/>
                      </a:pPr>
                      <a:r>
                        <a:rPr lang="en" sz="1100"/>
                        <a:t>Mô hình tuyến tính cơ bản, dùng làm baseline hoặc phân tích ảnh hưởng của từng biến đầu vào.</a:t>
                      </a:r>
                      <a:endParaRPr sz="1100"/>
                    </a:p>
                  </a:txBody>
                  <a:tcPr marT="91425" marB="91425" marR="91425" marL="91425"/>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999999"/>
                </a:solidFill>
              </a:rPr>
              <a:t>CONTENT </a:t>
            </a:r>
            <a:endParaRPr b="1">
              <a:solidFill>
                <a:srgbClr val="999999"/>
              </a:solidFill>
            </a:endParaRPr>
          </a:p>
        </p:txBody>
      </p:sp>
      <p:sp>
        <p:nvSpPr>
          <p:cNvPr id="63" name="Google Shape;63;p14"/>
          <p:cNvSpPr txBox="1"/>
          <p:nvPr/>
        </p:nvSpPr>
        <p:spPr>
          <a:xfrm>
            <a:off x="2317200" y="357750"/>
            <a:ext cx="6826800" cy="434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100">
                <a:solidFill>
                  <a:srgbClr val="434343"/>
                </a:solidFill>
              </a:rPr>
              <a:t>I. BUSINESS UNDERSTANDING</a:t>
            </a:r>
            <a:br>
              <a:rPr i="1" lang="en" sz="1100">
                <a:solidFill>
                  <a:srgbClr val="434343"/>
                </a:solidFill>
              </a:rPr>
            </a:br>
            <a:r>
              <a:rPr i="1" lang="en" sz="1100">
                <a:solidFill>
                  <a:srgbClr val="434343"/>
                </a:solidFill>
              </a:rPr>
              <a:t> → Bối cảnh, mục tiêu và vấn đề cần giải quyết</a:t>
            </a:r>
            <a:endParaRPr i="1" sz="1100">
              <a:solidFill>
                <a:srgbClr val="434343"/>
              </a:solidFill>
            </a:endParaRPr>
          </a:p>
          <a:p>
            <a:pPr indent="0" lvl="0" marL="0" rtl="0" algn="l">
              <a:lnSpc>
                <a:spcPct val="115000"/>
              </a:lnSpc>
              <a:spcBef>
                <a:spcPts val="1200"/>
              </a:spcBef>
              <a:spcAft>
                <a:spcPts val="0"/>
              </a:spcAft>
              <a:buClr>
                <a:schemeClr val="dk1"/>
              </a:buClr>
              <a:buSzPts val="1100"/>
              <a:buFont typeface="Arial"/>
              <a:buNone/>
            </a:pPr>
            <a:r>
              <a:rPr b="1" lang="en" sz="1100">
                <a:solidFill>
                  <a:srgbClr val="434343"/>
                </a:solidFill>
              </a:rPr>
              <a:t>II. DATA UNDERSTANDING</a:t>
            </a:r>
            <a:br>
              <a:rPr b="1" lang="en" sz="1100">
                <a:solidFill>
                  <a:srgbClr val="434343"/>
                </a:solidFill>
              </a:rPr>
            </a:br>
            <a:r>
              <a:rPr lang="en" sz="1100">
                <a:solidFill>
                  <a:srgbClr val="434343"/>
                </a:solidFill>
              </a:rPr>
              <a:t> → </a:t>
            </a:r>
            <a:r>
              <a:rPr i="1" lang="en" sz="1100">
                <a:solidFill>
                  <a:srgbClr val="434343"/>
                </a:solidFill>
              </a:rPr>
              <a:t>Dataset overview: attributes, sources, and structure</a:t>
            </a:r>
            <a:endParaRPr b="1" sz="1100">
              <a:solidFill>
                <a:srgbClr val="434343"/>
              </a:solidFill>
            </a:endParaRPr>
          </a:p>
          <a:p>
            <a:pPr indent="0" lvl="0" marL="0" rtl="0" algn="l">
              <a:lnSpc>
                <a:spcPct val="115000"/>
              </a:lnSpc>
              <a:spcBef>
                <a:spcPts val="1200"/>
              </a:spcBef>
              <a:spcAft>
                <a:spcPts val="0"/>
              </a:spcAft>
              <a:buClr>
                <a:schemeClr val="dk1"/>
              </a:buClr>
              <a:buSzPts val="1100"/>
              <a:buFont typeface="Arial"/>
              <a:buNone/>
            </a:pPr>
            <a:r>
              <a:rPr b="1" lang="en" sz="1100">
                <a:solidFill>
                  <a:srgbClr val="434343"/>
                </a:solidFill>
              </a:rPr>
              <a:t>III. DATA PREPARATION</a:t>
            </a:r>
            <a:br>
              <a:rPr b="1" lang="en" sz="1100">
                <a:solidFill>
                  <a:srgbClr val="434343"/>
                </a:solidFill>
              </a:rPr>
            </a:br>
            <a:r>
              <a:rPr lang="en" sz="1100">
                <a:solidFill>
                  <a:srgbClr val="434343"/>
                </a:solidFill>
              </a:rPr>
              <a:t> → </a:t>
            </a:r>
            <a:r>
              <a:rPr i="1" lang="en" sz="1100">
                <a:solidFill>
                  <a:srgbClr val="434343"/>
                </a:solidFill>
              </a:rPr>
              <a:t>Data cleaning, encoding, and feature engineering</a:t>
            </a:r>
            <a:endParaRPr b="1" sz="1100">
              <a:solidFill>
                <a:srgbClr val="434343"/>
              </a:solidFill>
            </a:endParaRPr>
          </a:p>
          <a:p>
            <a:pPr indent="0" lvl="0" marL="0" rtl="0" algn="l">
              <a:lnSpc>
                <a:spcPct val="115000"/>
              </a:lnSpc>
              <a:spcBef>
                <a:spcPts val="1200"/>
              </a:spcBef>
              <a:spcAft>
                <a:spcPts val="0"/>
              </a:spcAft>
              <a:buClr>
                <a:schemeClr val="dk1"/>
              </a:buClr>
              <a:buSzPts val="1100"/>
              <a:buFont typeface="Arial"/>
              <a:buNone/>
            </a:pPr>
            <a:r>
              <a:rPr b="1" lang="en" sz="1100">
                <a:solidFill>
                  <a:srgbClr val="434343"/>
                </a:solidFill>
              </a:rPr>
              <a:t>IV. MODELING</a:t>
            </a:r>
            <a:br>
              <a:rPr b="1" lang="en" sz="1100">
                <a:solidFill>
                  <a:srgbClr val="434343"/>
                </a:solidFill>
              </a:rPr>
            </a:br>
            <a:r>
              <a:rPr lang="en" sz="1100">
                <a:solidFill>
                  <a:srgbClr val="434343"/>
                </a:solidFill>
              </a:rPr>
              <a:t> → </a:t>
            </a:r>
            <a:r>
              <a:rPr i="1" lang="en" sz="1100">
                <a:solidFill>
                  <a:srgbClr val="434343"/>
                </a:solidFill>
              </a:rPr>
              <a:t>a. Price Prediction (Regression)</a:t>
            </a:r>
            <a:r>
              <a:rPr lang="en" sz="1100">
                <a:solidFill>
                  <a:srgbClr val="434343"/>
                </a:solidFill>
              </a:rPr>
              <a:t> – Dự đoán giá (Hồi quy)</a:t>
            </a:r>
            <a:br>
              <a:rPr lang="en" sz="1100">
                <a:solidFill>
                  <a:srgbClr val="434343"/>
                </a:solidFill>
              </a:rPr>
            </a:br>
            <a:r>
              <a:rPr lang="en" sz="1100">
                <a:solidFill>
                  <a:srgbClr val="434343"/>
                </a:solidFill>
              </a:rPr>
              <a:t> → </a:t>
            </a:r>
            <a:r>
              <a:rPr i="1" lang="en" sz="1100">
                <a:solidFill>
                  <a:srgbClr val="434343"/>
                </a:solidFill>
              </a:rPr>
              <a:t>b. Anomaly Detection</a:t>
            </a:r>
            <a:r>
              <a:rPr lang="en" sz="1100">
                <a:solidFill>
                  <a:srgbClr val="434343"/>
                </a:solidFill>
              </a:rPr>
              <a:t> – Phát hiện giá bất thường</a:t>
            </a:r>
            <a:endParaRPr sz="1100">
              <a:solidFill>
                <a:srgbClr val="434343"/>
              </a:solidFill>
            </a:endParaRPr>
          </a:p>
          <a:p>
            <a:pPr indent="0" lvl="0" marL="0" rtl="0" algn="l">
              <a:lnSpc>
                <a:spcPct val="115000"/>
              </a:lnSpc>
              <a:spcBef>
                <a:spcPts val="1200"/>
              </a:spcBef>
              <a:spcAft>
                <a:spcPts val="0"/>
              </a:spcAft>
              <a:buClr>
                <a:schemeClr val="dk1"/>
              </a:buClr>
              <a:buSzPts val="1100"/>
              <a:buFont typeface="Arial"/>
              <a:buNone/>
            </a:pPr>
            <a:r>
              <a:rPr b="1" lang="en" sz="1100">
                <a:solidFill>
                  <a:srgbClr val="434343"/>
                </a:solidFill>
              </a:rPr>
              <a:t>V. EVALUATION &amp; INSIGHTS</a:t>
            </a:r>
            <a:br>
              <a:rPr b="1" lang="en" sz="1100">
                <a:solidFill>
                  <a:srgbClr val="434343"/>
                </a:solidFill>
              </a:rPr>
            </a:br>
            <a:r>
              <a:rPr lang="en" sz="1100">
                <a:solidFill>
                  <a:srgbClr val="434343"/>
                </a:solidFill>
              </a:rPr>
              <a:t> → </a:t>
            </a:r>
            <a:r>
              <a:rPr i="1" lang="en" sz="1100">
                <a:solidFill>
                  <a:srgbClr val="434343"/>
                </a:solidFill>
              </a:rPr>
              <a:t>Model comparison, key results, and feature analysis</a:t>
            </a:r>
            <a:br>
              <a:rPr i="1" lang="en" sz="1100">
                <a:solidFill>
                  <a:srgbClr val="434343"/>
                </a:solidFill>
              </a:rPr>
            </a:br>
            <a:r>
              <a:rPr lang="en" sz="1100">
                <a:solidFill>
                  <a:srgbClr val="434343"/>
                </a:solidFill>
              </a:rPr>
              <a:t> → </a:t>
            </a:r>
            <a:r>
              <a:rPr b="1" lang="en" sz="1100">
                <a:solidFill>
                  <a:srgbClr val="434343"/>
                </a:solidFill>
              </a:rPr>
              <a:t>Đánh giá mô hình, so sánh kết quả và phân tích đặc trưng</a:t>
            </a:r>
            <a:endParaRPr b="1" sz="1100">
              <a:solidFill>
                <a:srgbClr val="434343"/>
              </a:solidFill>
            </a:endParaRPr>
          </a:p>
          <a:p>
            <a:pPr indent="0" lvl="0" marL="0" rtl="0" algn="l">
              <a:lnSpc>
                <a:spcPct val="115000"/>
              </a:lnSpc>
              <a:spcBef>
                <a:spcPts val="1200"/>
              </a:spcBef>
              <a:spcAft>
                <a:spcPts val="0"/>
              </a:spcAft>
              <a:buNone/>
            </a:pPr>
            <a:r>
              <a:rPr b="1" lang="en" sz="1100">
                <a:solidFill>
                  <a:srgbClr val="434343"/>
                </a:solidFill>
              </a:rPr>
              <a:t>VI. DEPLOYMENT &amp; FUTURE WORK</a:t>
            </a:r>
            <a:br>
              <a:rPr b="1" lang="en" sz="1100">
                <a:solidFill>
                  <a:srgbClr val="434343"/>
                </a:solidFill>
              </a:rPr>
            </a:br>
            <a:r>
              <a:rPr lang="en" sz="1100">
                <a:solidFill>
                  <a:srgbClr val="434343"/>
                </a:solidFill>
              </a:rPr>
              <a:t> → </a:t>
            </a:r>
            <a:r>
              <a:rPr i="1" lang="en" sz="1100">
                <a:solidFill>
                  <a:srgbClr val="434343"/>
                </a:solidFill>
              </a:rPr>
              <a:t>Demo, application, and future improvements </a:t>
            </a:r>
            <a:endParaRPr b="1" sz="1100">
              <a:solidFill>
                <a:srgbClr val="434343"/>
              </a:solidFill>
            </a:endParaRPr>
          </a:p>
          <a:p>
            <a:pPr indent="0" lvl="0" marL="0" rtl="0" algn="l">
              <a:lnSpc>
                <a:spcPct val="115000"/>
              </a:lnSpc>
              <a:spcBef>
                <a:spcPts val="1200"/>
              </a:spcBef>
              <a:spcAft>
                <a:spcPts val="1200"/>
              </a:spcAft>
              <a:buNone/>
            </a:pPr>
            <a:r>
              <a:rPr b="1" lang="en" sz="1100">
                <a:solidFill>
                  <a:srgbClr val="434343"/>
                </a:solidFill>
              </a:rPr>
              <a:t>VII. CONCLUSION &amp; Q&amp;A</a:t>
            </a:r>
            <a:br>
              <a:rPr b="1" lang="en" sz="1100">
                <a:solidFill>
                  <a:srgbClr val="434343"/>
                </a:solidFill>
              </a:rPr>
            </a:br>
            <a:r>
              <a:rPr lang="en" sz="1100">
                <a:solidFill>
                  <a:srgbClr val="434343"/>
                </a:solidFill>
              </a:rPr>
              <a:t> → </a:t>
            </a:r>
            <a:r>
              <a:rPr i="1" lang="en" sz="1100">
                <a:solidFill>
                  <a:srgbClr val="434343"/>
                </a:solidFill>
              </a:rPr>
              <a:t>Summary and discussion</a:t>
            </a:r>
            <a:endParaRPr sz="1800">
              <a:solidFill>
                <a:srgbClr val="434343"/>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2"/>
          <p:cNvSpPr txBox="1"/>
          <p:nvPr/>
        </p:nvSpPr>
        <p:spPr>
          <a:xfrm>
            <a:off x="359350" y="246775"/>
            <a:ext cx="8499600" cy="5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2"/>
                </a:solidFill>
              </a:rPr>
              <a:t>→ Kết quả đánh giá: Dựa trên giá thật (không biến đổi log) </a:t>
            </a:r>
            <a:endParaRPr sz="2000">
              <a:solidFill>
                <a:schemeClr val="dk2"/>
              </a:solidFill>
            </a:endParaRPr>
          </a:p>
        </p:txBody>
      </p:sp>
      <p:sp>
        <p:nvSpPr>
          <p:cNvPr id="195" name="Google Shape;195;p32"/>
          <p:cNvSpPr txBox="1"/>
          <p:nvPr/>
        </p:nvSpPr>
        <p:spPr>
          <a:xfrm>
            <a:off x="92600" y="784975"/>
            <a:ext cx="1170300" cy="50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Pyspark</a:t>
            </a:r>
            <a:endParaRPr sz="1800">
              <a:solidFill>
                <a:schemeClr val="dk2"/>
              </a:solidFill>
            </a:endParaRPr>
          </a:p>
        </p:txBody>
      </p:sp>
      <p:graphicFrame>
        <p:nvGraphicFramePr>
          <p:cNvPr id="196" name="Google Shape;196;p32"/>
          <p:cNvGraphicFramePr/>
          <p:nvPr/>
        </p:nvGraphicFramePr>
        <p:xfrm>
          <a:off x="952500" y="1787325"/>
          <a:ext cx="3000000" cy="3000000"/>
        </p:xfrm>
        <a:graphic>
          <a:graphicData uri="http://schemas.openxmlformats.org/drawingml/2006/table">
            <a:tbl>
              <a:tblPr>
                <a:noFill/>
                <a:tableStyleId>{E14CACA6-E491-419A-911E-EF98CFF7C55A}</a:tableStyleId>
              </a:tblPr>
              <a:tblGrid>
                <a:gridCol w="1447800"/>
                <a:gridCol w="1447800"/>
                <a:gridCol w="1447800"/>
                <a:gridCol w="1447800"/>
                <a:gridCol w="1447800"/>
              </a:tblGrid>
              <a:tr h="381000">
                <a:tc>
                  <a:txBody>
                    <a:bodyPr/>
                    <a:lstStyle/>
                    <a:p>
                      <a:pPr indent="0" lvl="0" marL="0" rtl="0" algn="l">
                        <a:lnSpc>
                          <a:spcPct val="115000"/>
                        </a:lnSpc>
                        <a:spcBef>
                          <a:spcPts val="0"/>
                        </a:spcBef>
                        <a:spcAft>
                          <a:spcPts val="0"/>
                        </a:spcAft>
                        <a:buNone/>
                      </a:pPr>
                      <a:r>
                        <a:rPr b="1" lang="en" sz="1100"/>
                        <a:t>Mô hình</a:t>
                      </a:r>
                      <a:endParaRPr b="1" sz="1100"/>
                    </a:p>
                  </a:txBody>
                  <a:tcPr marT="91425" marB="91425" marR="91425" marL="91425"/>
                </a:tc>
                <a:tc>
                  <a:txBody>
                    <a:bodyPr/>
                    <a:lstStyle/>
                    <a:p>
                      <a:pPr indent="0" lvl="0" marL="0" rtl="0" algn="ctr">
                        <a:lnSpc>
                          <a:spcPct val="115000"/>
                        </a:lnSpc>
                        <a:spcBef>
                          <a:spcPts val="0"/>
                        </a:spcBef>
                        <a:spcAft>
                          <a:spcPts val="0"/>
                        </a:spcAft>
                        <a:buNone/>
                      </a:pPr>
                      <a:r>
                        <a:rPr b="1" lang="en" sz="1100"/>
                        <a:t>R² (Test)</a:t>
                      </a:r>
                      <a:endParaRPr b="1" sz="1100"/>
                    </a:p>
                  </a:txBody>
                  <a:tcPr marT="91425" marB="91425" marR="91425" marL="91425"/>
                </a:tc>
                <a:tc>
                  <a:txBody>
                    <a:bodyPr/>
                    <a:lstStyle/>
                    <a:p>
                      <a:pPr indent="0" lvl="0" marL="0" rtl="0" algn="ctr">
                        <a:lnSpc>
                          <a:spcPct val="115000"/>
                        </a:lnSpc>
                        <a:spcBef>
                          <a:spcPts val="0"/>
                        </a:spcBef>
                        <a:spcAft>
                          <a:spcPts val="0"/>
                        </a:spcAft>
                        <a:buNone/>
                      </a:pPr>
                      <a:r>
                        <a:rPr b="1" lang="en" sz="1100"/>
                        <a:t>MAE (Test)</a:t>
                      </a:r>
                      <a:endParaRPr b="1" sz="1100"/>
                    </a:p>
                  </a:txBody>
                  <a:tcPr marT="91425" marB="91425" marR="91425" marL="91425"/>
                </a:tc>
                <a:tc>
                  <a:txBody>
                    <a:bodyPr/>
                    <a:lstStyle/>
                    <a:p>
                      <a:pPr indent="0" lvl="0" marL="0" rtl="0" algn="ctr">
                        <a:lnSpc>
                          <a:spcPct val="115000"/>
                        </a:lnSpc>
                        <a:spcBef>
                          <a:spcPts val="0"/>
                        </a:spcBef>
                        <a:spcAft>
                          <a:spcPts val="0"/>
                        </a:spcAft>
                        <a:buNone/>
                      </a:pPr>
                      <a:r>
                        <a:rPr b="1" lang="en" sz="1100"/>
                        <a:t>RMSE (Test)</a:t>
                      </a:r>
                      <a:endParaRPr b="1" sz="1100"/>
                    </a:p>
                  </a:txBody>
                  <a:tcPr marT="91425" marB="91425" marR="91425" marL="91425"/>
                </a:tc>
                <a:tc>
                  <a:txBody>
                    <a:bodyPr/>
                    <a:lstStyle/>
                    <a:p>
                      <a:pPr indent="0" lvl="0" marL="0" rtl="0" algn="ctr">
                        <a:lnSpc>
                          <a:spcPct val="115000"/>
                        </a:lnSpc>
                        <a:spcBef>
                          <a:spcPts val="0"/>
                        </a:spcBef>
                        <a:spcAft>
                          <a:spcPts val="0"/>
                        </a:spcAft>
                        <a:buNone/>
                      </a:pPr>
                      <a:r>
                        <a:rPr b="1" lang="en" sz="1100"/>
                        <a:t>Thời gian (s)</a:t>
                      </a:r>
                      <a:endParaRPr b="1" sz="1100"/>
                    </a:p>
                  </a:txBody>
                  <a:tcPr marT="91425" marB="91425" marR="91425" marL="91425"/>
                </a:tc>
              </a:tr>
              <a:tr h="381000">
                <a:tc>
                  <a:txBody>
                    <a:bodyPr/>
                    <a:lstStyle/>
                    <a:p>
                      <a:pPr indent="0" lvl="0" marL="0" rtl="0" algn="l">
                        <a:lnSpc>
                          <a:spcPct val="115000"/>
                        </a:lnSpc>
                        <a:spcBef>
                          <a:spcPts val="0"/>
                        </a:spcBef>
                        <a:spcAft>
                          <a:spcPts val="0"/>
                        </a:spcAft>
                        <a:buNone/>
                      </a:pPr>
                      <a:r>
                        <a:rPr lang="en" sz="1100"/>
                        <a:t>🌲 </a:t>
                      </a:r>
                      <a:r>
                        <a:rPr b="1" lang="en" sz="1100"/>
                        <a:t>Random Forest</a:t>
                      </a:r>
                      <a:endParaRPr b="1" sz="1100"/>
                    </a:p>
                  </a:txBody>
                  <a:tcPr marT="91425" marB="91425" marR="91425" marL="91425"/>
                </a:tc>
                <a:tc>
                  <a:txBody>
                    <a:bodyPr/>
                    <a:lstStyle/>
                    <a:p>
                      <a:pPr indent="0" lvl="0" marL="0" rtl="0" algn="ctr">
                        <a:lnSpc>
                          <a:spcPct val="115000"/>
                        </a:lnSpc>
                        <a:spcBef>
                          <a:spcPts val="0"/>
                        </a:spcBef>
                        <a:spcAft>
                          <a:spcPts val="0"/>
                        </a:spcAft>
                        <a:buNone/>
                      </a:pPr>
                      <a:r>
                        <a:rPr b="1" lang="en" sz="1100"/>
                        <a:t>0.799</a:t>
                      </a:r>
                      <a:endParaRPr b="1" sz="1100"/>
                    </a:p>
                  </a:txBody>
                  <a:tcPr marT="91425" marB="91425" marR="91425" marL="91425"/>
                </a:tc>
                <a:tc>
                  <a:txBody>
                    <a:bodyPr/>
                    <a:lstStyle/>
                    <a:p>
                      <a:pPr indent="0" lvl="0" marL="0" rtl="0" algn="ctr">
                        <a:lnSpc>
                          <a:spcPct val="115000"/>
                        </a:lnSpc>
                        <a:spcBef>
                          <a:spcPts val="0"/>
                        </a:spcBef>
                        <a:spcAft>
                          <a:spcPts val="0"/>
                        </a:spcAft>
                        <a:buNone/>
                      </a:pPr>
                      <a:r>
                        <a:rPr lang="en"/>
                        <a:t>6,525,991</a:t>
                      </a:r>
                      <a:endParaRPr/>
                    </a:p>
                  </a:txBody>
                  <a:tcPr marT="91425" marB="91425" marR="91425" marL="91425"/>
                </a:tc>
                <a:tc>
                  <a:txBody>
                    <a:bodyPr/>
                    <a:lstStyle/>
                    <a:p>
                      <a:pPr indent="0" lvl="0" marL="0" rtl="0" algn="ctr">
                        <a:lnSpc>
                          <a:spcPct val="115000"/>
                        </a:lnSpc>
                        <a:spcBef>
                          <a:spcPts val="0"/>
                        </a:spcBef>
                        <a:spcAft>
                          <a:spcPts val="0"/>
                        </a:spcAft>
                        <a:buNone/>
                      </a:pPr>
                      <a:r>
                        <a:rPr lang="en"/>
                        <a:t>20,885,617</a:t>
                      </a:r>
                      <a:endParaRPr/>
                    </a:p>
                  </a:txBody>
                  <a:tcPr marT="91425" marB="91425" marR="91425" marL="91425"/>
                </a:tc>
                <a:tc>
                  <a:txBody>
                    <a:bodyPr/>
                    <a:lstStyle/>
                    <a:p>
                      <a:pPr indent="0" lvl="0" marL="0" rtl="0" algn="ctr">
                        <a:lnSpc>
                          <a:spcPct val="115000"/>
                        </a:lnSpc>
                        <a:spcBef>
                          <a:spcPts val="0"/>
                        </a:spcBef>
                        <a:spcAft>
                          <a:spcPts val="0"/>
                        </a:spcAft>
                        <a:buNone/>
                      </a:pPr>
                      <a:r>
                        <a:rPr lang="en"/>
                        <a:t>107.35</a:t>
                      </a:r>
                      <a:endParaRPr/>
                    </a:p>
                  </a:txBody>
                  <a:tcPr marT="91425" marB="91425" marR="91425" marL="91425"/>
                </a:tc>
              </a:tr>
              <a:tr h="381000">
                <a:tc>
                  <a:txBody>
                    <a:bodyPr/>
                    <a:lstStyle/>
                    <a:p>
                      <a:pPr indent="0" lvl="0" marL="0" rtl="0" algn="l">
                        <a:lnSpc>
                          <a:spcPct val="115000"/>
                        </a:lnSpc>
                        <a:spcBef>
                          <a:spcPts val="0"/>
                        </a:spcBef>
                        <a:spcAft>
                          <a:spcPts val="0"/>
                        </a:spcAft>
                        <a:buNone/>
                      </a:pPr>
                      <a:r>
                        <a:rPr lang="en" sz="1100"/>
                        <a:t>📉 </a:t>
                      </a:r>
                      <a:r>
                        <a:rPr b="1" lang="en" sz="1100"/>
                        <a:t>Ridge Regression</a:t>
                      </a:r>
                      <a:endParaRPr b="1" sz="1100"/>
                    </a:p>
                  </a:txBody>
                  <a:tcPr marT="91425" marB="91425" marR="91425" marL="91425"/>
                </a:tc>
                <a:tc>
                  <a:txBody>
                    <a:bodyPr/>
                    <a:lstStyle/>
                    <a:p>
                      <a:pPr indent="0" lvl="0" marL="0" rtl="0" algn="ctr">
                        <a:lnSpc>
                          <a:spcPct val="115000"/>
                        </a:lnSpc>
                        <a:spcBef>
                          <a:spcPts val="0"/>
                        </a:spcBef>
                        <a:spcAft>
                          <a:spcPts val="0"/>
                        </a:spcAft>
                        <a:buNone/>
                      </a:pPr>
                      <a:r>
                        <a:rPr b="1" lang="en" sz="1100"/>
                        <a:t>0.533</a:t>
                      </a:r>
                      <a:endParaRPr b="1" sz="1100"/>
                    </a:p>
                  </a:txBody>
                  <a:tcPr marT="91425" marB="91425" marR="91425" marL="91425"/>
                </a:tc>
                <a:tc>
                  <a:txBody>
                    <a:bodyPr/>
                    <a:lstStyle/>
                    <a:p>
                      <a:pPr indent="0" lvl="0" marL="0" rtl="0" algn="ctr">
                        <a:lnSpc>
                          <a:spcPct val="115000"/>
                        </a:lnSpc>
                        <a:spcBef>
                          <a:spcPts val="0"/>
                        </a:spcBef>
                        <a:spcAft>
                          <a:spcPts val="0"/>
                        </a:spcAft>
                        <a:buNone/>
                      </a:pPr>
                      <a:r>
                        <a:rPr lang="en"/>
                        <a:t>12,584,408</a:t>
                      </a:r>
                      <a:endParaRPr/>
                    </a:p>
                  </a:txBody>
                  <a:tcPr marT="91425" marB="91425" marR="91425" marL="91425"/>
                </a:tc>
                <a:tc>
                  <a:txBody>
                    <a:bodyPr/>
                    <a:lstStyle/>
                    <a:p>
                      <a:pPr indent="0" lvl="0" marL="0" rtl="0" algn="ctr">
                        <a:lnSpc>
                          <a:spcPct val="115000"/>
                        </a:lnSpc>
                        <a:spcBef>
                          <a:spcPts val="0"/>
                        </a:spcBef>
                        <a:spcAft>
                          <a:spcPts val="0"/>
                        </a:spcAft>
                        <a:buNone/>
                      </a:pPr>
                      <a:r>
                        <a:rPr lang="en"/>
                        <a:t>31,862,088</a:t>
                      </a:r>
                      <a:endParaRPr/>
                    </a:p>
                  </a:txBody>
                  <a:tcPr marT="91425" marB="91425" marR="91425" marL="91425"/>
                </a:tc>
                <a:tc>
                  <a:txBody>
                    <a:bodyPr/>
                    <a:lstStyle/>
                    <a:p>
                      <a:pPr indent="0" lvl="0" marL="0" rtl="0" algn="ctr">
                        <a:lnSpc>
                          <a:spcPct val="115000"/>
                        </a:lnSpc>
                        <a:spcBef>
                          <a:spcPts val="0"/>
                        </a:spcBef>
                        <a:spcAft>
                          <a:spcPts val="0"/>
                        </a:spcAft>
                        <a:buNone/>
                      </a:pPr>
                      <a:r>
                        <a:rPr lang="en"/>
                        <a:t>14.07</a:t>
                      </a:r>
                      <a:endParaRPr/>
                    </a:p>
                  </a:txBody>
                  <a:tcPr marT="91425" marB="91425" marR="91425" marL="91425"/>
                </a:tc>
              </a:tr>
              <a:tr h="381000">
                <a:tc>
                  <a:txBody>
                    <a:bodyPr/>
                    <a:lstStyle/>
                    <a:p>
                      <a:pPr indent="0" lvl="0" marL="0" rtl="0" algn="l">
                        <a:lnSpc>
                          <a:spcPct val="115000"/>
                        </a:lnSpc>
                        <a:spcBef>
                          <a:spcPts val="0"/>
                        </a:spcBef>
                        <a:spcAft>
                          <a:spcPts val="0"/>
                        </a:spcAft>
                        <a:buNone/>
                      </a:pPr>
                      <a:r>
                        <a:rPr lang="en" sz="1100"/>
                        <a:t>🚀 </a:t>
                      </a:r>
                      <a:r>
                        <a:rPr b="1" lang="en" sz="1100"/>
                        <a:t>Gradient Boosting</a:t>
                      </a:r>
                      <a:endParaRPr b="1" sz="1100"/>
                    </a:p>
                  </a:txBody>
                  <a:tcPr marT="91425" marB="91425" marR="91425" marL="91425"/>
                </a:tc>
                <a:tc>
                  <a:txBody>
                    <a:bodyPr/>
                    <a:lstStyle/>
                    <a:p>
                      <a:pPr indent="0" lvl="0" marL="0" rtl="0" algn="ctr">
                        <a:lnSpc>
                          <a:spcPct val="115000"/>
                        </a:lnSpc>
                        <a:spcBef>
                          <a:spcPts val="0"/>
                        </a:spcBef>
                        <a:spcAft>
                          <a:spcPts val="0"/>
                        </a:spcAft>
                        <a:buNone/>
                      </a:pPr>
                      <a:r>
                        <a:rPr b="1" lang="en" sz="1100"/>
                        <a:t>0.412</a:t>
                      </a:r>
                      <a:endParaRPr b="1" sz="1100"/>
                    </a:p>
                  </a:txBody>
                  <a:tcPr marT="91425" marB="91425" marR="91425" marL="91425"/>
                </a:tc>
                <a:tc>
                  <a:txBody>
                    <a:bodyPr/>
                    <a:lstStyle/>
                    <a:p>
                      <a:pPr indent="0" lvl="0" marL="0" rtl="0" algn="ctr">
                        <a:lnSpc>
                          <a:spcPct val="115000"/>
                        </a:lnSpc>
                        <a:spcBef>
                          <a:spcPts val="0"/>
                        </a:spcBef>
                        <a:spcAft>
                          <a:spcPts val="0"/>
                        </a:spcAft>
                        <a:buNone/>
                      </a:pPr>
                      <a:r>
                        <a:rPr lang="en"/>
                        <a:t>8,112,962</a:t>
                      </a:r>
                      <a:endParaRPr/>
                    </a:p>
                  </a:txBody>
                  <a:tcPr marT="91425" marB="91425" marR="91425" marL="91425"/>
                </a:tc>
                <a:tc>
                  <a:txBody>
                    <a:bodyPr/>
                    <a:lstStyle/>
                    <a:p>
                      <a:pPr indent="0" lvl="0" marL="0" rtl="0" algn="ctr">
                        <a:lnSpc>
                          <a:spcPct val="115000"/>
                        </a:lnSpc>
                        <a:spcBef>
                          <a:spcPts val="0"/>
                        </a:spcBef>
                        <a:spcAft>
                          <a:spcPts val="0"/>
                        </a:spcAft>
                        <a:buNone/>
                      </a:pPr>
                      <a:r>
                        <a:rPr lang="en"/>
                        <a:t>35,745,903</a:t>
                      </a:r>
                      <a:endParaRPr/>
                    </a:p>
                  </a:txBody>
                  <a:tcPr marT="91425" marB="91425" marR="91425" marL="91425"/>
                </a:tc>
                <a:tc>
                  <a:txBody>
                    <a:bodyPr/>
                    <a:lstStyle/>
                    <a:p>
                      <a:pPr indent="0" lvl="0" marL="0" rtl="0" algn="ctr">
                        <a:lnSpc>
                          <a:spcPct val="115000"/>
                        </a:lnSpc>
                        <a:spcBef>
                          <a:spcPts val="0"/>
                        </a:spcBef>
                        <a:spcAft>
                          <a:spcPts val="0"/>
                        </a:spcAft>
                        <a:buNone/>
                      </a:pPr>
                      <a:r>
                        <a:rPr lang="en"/>
                        <a:t>114.18</a:t>
                      </a:r>
                      <a:endParaRPr/>
                    </a:p>
                  </a:txBody>
                  <a:tcPr marT="91425" marB="91425" marR="91425" marL="91425"/>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3"/>
          <p:cNvSpPr txBox="1"/>
          <p:nvPr/>
        </p:nvSpPr>
        <p:spPr>
          <a:xfrm>
            <a:off x="546250" y="329000"/>
            <a:ext cx="3359400" cy="6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2"/>
                </a:solidFill>
              </a:rPr>
              <a:t>→ Kết quả đánh giá:</a:t>
            </a:r>
            <a:endParaRPr sz="2000">
              <a:solidFill>
                <a:schemeClr val="dk2"/>
              </a:solidFill>
            </a:endParaRPr>
          </a:p>
        </p:txBody>
      </p:sp>
      <p:sp>
        <p:nvSpPr>
          <p:cNvPr id="202" name="Google Shape;202;p33"/>
          <p:cNvSpPr txBox="1"/>
          <p:nvPr/>
        </p:nvSpPr>
        <p:spPr>
          <a:xfrm>
            <a:off x="77650" y="979400"/>
            <a:ext cx="1170300" cy="50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Pyspark</a:t>
            </a:r>
            <a:endParaRPr sz="1800">
              <a:solidFill>
                <a:schemeClr val="dk2"/>
              </a:solidFill>
            </a:endParaRPr>
          </a:p>
        </p:txBody>
      </p:sp>
      <p:pic>
        <p:nvPicPr>
          <p:cNvPr id="203" name="Google Shape;203;p33"/>
          <p:cNvPicPr preferRelativeResize="0"/>
          <p:nvPr/>
        </p:nvPicPr>
        <p:blipFill>
          <a:blip r:embed="rId3">
            <a:alphaModFix/>
          </a:blip>
          <a:stretch>
            <a:fillRect/>
          </a:stretch>
        </p:blipFill>
        <p:spPr>
          <a:xfrm>
            <a:off x="204750" y="1484900"/>
            <a:ext cx="3479175" cy="3479175"/>
          </a:xfrm>
          <a:prstGeom prst="rect">
            <a:avLst/>
          </a:prstGeom>
          <a:noFill/>
          <a:ln>
            <a:noFill/>
          </a:ln>
        </p:spPr>
      </p:pic>
      <p:pic>
        <p:nvPicPr>
          <p:cNvPr id="204" name="Google Shape;204;p33"/>
          <p:cNvPicPr preferRelativeResize="0"/>
          <p:nvPr/>
        </p:nvPicPr>
        <p:blipFill>
          <a:blip r:embed="rId4">
            <a:alphaModFix/>
          </a:blip>
          <a:stretch>
            <a:fillRect/>
          </a:stretch>
        </p:blipFill>
        <p:spPr>
          <a:xfrm>
            <a:off x="4336075" y="1484900"/>
            <a:ext cx="3801725" cy="3479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4"/>
          <p:cNvSpPr txBox="1"/>
          <p:nvPr/>
        </p:nvSpPr>
        <p:spPr>
          <a:xfrm>
            <a:off x="466050" y="118725"/>
            <a:ext cx="8211900" cy="8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2"/>
                </a:solidFill>
              </a:rPr>
              <a:t>So sánh giá thực tế và giá dự đoán theo thứ tự (trên pyspark)</a:t>
            </a:r>
            <a:endParaRPr sz="2000">
              <a:solidFill>
                <a:schemeClr val="dk2"/>
              </a:solidFill>
            </a:endParaRPr>
          </a:p>
        </p:txBody>
      </p:sp>
      <p:pic>
        <p:nvPicPr>
          <p:cNvPr id="210" name="Google Shape;210;p34"/>
          <p:cNvPicPr preferRelativeResize="0"/>
          <p:nvPr/>
        </p:nvPicPr>
        <p:blipFill>
          <a:blip r:embed="rId3">
            <a:alphaModFix/>
          </a:blip>
          <a:stretch>
            <a:fillRect/>
          </a:stretch>
        </p:blipFill>
        <p:spPr>
          <a:xfrm>
            <a:off x="152400" y="1106625"/>
            <a:ext cx="8482400" cy="3714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5"/>
          <p:cNvSpPr txBox="1"/>
          <p:nvPr/>
        </p:nvSpPr>
        <p:spPr>
          <a:xfrm>
            <a:off x="359350" y="246775"/>
            <a:ext cx="8499600" cy="5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2"/>
                </a:solidFill>
              </a:rPr>
              <a:t>→ Kết quả đánh giá: Dựa trên giá thật (không biến đổi log) </a:t>
            </a:r>
            <a:endParaRPr sz="2000">
              <a:solidFill>
                <a:schemeClr val="dk2"/>
              </a:solidFill>
            </a:endParaRPr>
          </a:p>
        </p:txBody>
      </p:sp>
      <p:sp>
        <p:nvSpPr>
          <p:cNvPr id="216" name="Google Shape;216;p35"/>
          <p:cNvSpPr txBox="1"/>
          <p:nvPr/>
        </p:nvSpPr>
        <p:spPr>
          <a:xfrm>
            <a:off x="359350" y="844800"/>
            <a:ext cx="2160600" cy="50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ML truyền thống</a:t>
            </a:r>
            <a:endParaRPr sz="1800">
              <a:solidFill>
                <a:schemeClr val="dk2"/>
              </a:solidFill>
            </a:endParaRPr>
          </a:p>
        </p:txBody>
      </p:sp>
      <p:graphicFrame>
        <p:nvGraphicFramePr>
          <p:cNvPr id="217" name="Google Shape;217;p35"/>
          <p:cNvGraphicFramePr/>
          <p:nvPr/>
        </p:nvGraphicFramePr>
        <p:xfrm>
          <a:off x="429175" y="1570500"/>
          <a:ext cx="3000000" cy="3000000"/>
        </p:xfrm>
        <a:graphic>
          <a:graphicData uri="http://schemas.openxmlformats.org/drawingml/2006/table">
            <a:tbl>
              <a:tblPr>
                <a:noFill/>
                <a:tableStyleId>{E14CACA6-E491-419A-911E-EF98CFF7C55A}</a:tableStyleId>
              </a:tblPr>
              <a:tblGrid>
                <a:gridCol w="1610775"/>
                <a:gridCol w="1610775"/>
                <a:gridCol w="1610775"/>
                <a:gridCol w="1610775"/>
                <a:gridCol w="1610775"/>
              </a:tblGrid>
              <a:tr h="381000">
                <a:tc>
                  <a:txBody>
                    <a:bodyPr/>
                    <a:lstStyle/>
                    <a:p>
                      <a:pPr indent="0" lvl="0" marL="0" rtl="0" algn="l">
                        <a:lnSpc>
                          <a:spcPct val="115000"/>
                        </a:lnSpc>
                        <a:spcBef>
                          <a:spcPts val="0"/>
                        </a:spcBef>
                        <a:spcAft>
                          <a:spcPts val="0"/>
                        </a:spcAft>
                        <a:buNone/>
                      </a:pPr>
                      <a:r>
                        <a:rPr b="1" lang="en" sz="1100"/>
                        <a:t>Mô hình</a:t>
                      </a:r>
                      <a:endParaRPr b="1" sz="1100"/>
                    </a:p>
                  </a:txBody>
                  <a:tcPr marT="91425" marB="91425" marR="91425" marL="91425"/>
                </a:tc>
                <a:tc>
                  <a:txBody>
                    <a:bodyPr/>
                    <a:lstStyle/>
                    <a:p>
                      <a:pPr indent="0" lvl="0" marL="0" rtl="0" algn="ctr">
                        <a:lnSpc>
                          <a:spcPct val="115000"/>
                        </a:lnSpc>
                        <a:spcBef>
                          <a:spcPts val="0"/>
                        </a:spcBef>
                        <a:spcAft>
                          <a:spcPts val="0"/>
                        </a:spcAft>
                        <a:buNone/>
                      </a:pPr>
                      <a:r>
                        <a:rPr b="1" lang="en" sz="1100"/>
                        <a:t>R² (Test)</a:t>
                      </a:r>
                      <a:endParaRPr b="1" sz="1100"/>
                    </a:p>
                  </a:txBody>
                  <a:tcPr marT="91425" marB="91425" marR="91425" marL="91425"/>
                </a:tc>
                <a:tc>
                  <a:txBody>
                    <a:bodyPr/>
                    <a:lstStyle/>
                    <a:p>
                      <a:pPr indent="0" lvl="0" marL="0" rtl="0" algn="ctr">
                        <a:lnSpc>
                          <a:spcPct val="115000"/>
                        </a:lnSpc>
                        <a:spcBef>
                          <a:spcPts val="0"/>
                        </a:spcBef>
                        <a:spcAft>
                          <a:spcPts val="0"/>
                        </a:spcAft>
                        <a:buNone/>
                      </a:pPr>
                      <a:r>
                        <a:rPr b="1" lang="en" sz="1100"/>
                        <a:t>MAE (Test)</a:t>
                      </a:r>
                      <a:endParaRPr b="1" sz="1100"/>
                    </a:p>
                  </a:txBody>
                  <a:tcPr marT="91425" marB="91425" marR="91425" marL="91425"/>
                </a:tc>
                <a:tc>
                  <a:txBody>
                    <a:bodyPr/>
                    <a:lstStyle/>
                    <a:p>
                      <a:pPr indent="0" lvl="0" marL="0" rtl="0" algn="ctr">
                        <a:lnSpc>
                          <a:spcPct val="115000"/>
                        </a:lnSpc>
                        <a:spcBef>
                          <a:spcPts val="0"/>
                        </a:spcBef>
                        <a:spcAft>
                          <a:spcPts val="0"/>
                        </a:spcAft>
                        <a:buNone/>
                      </a:pPr>
                      <a:r>
                        <a:rPr b="1" lang="en" sz="1100"/>
                        <a:t>RMSE (Test)</a:t>
                      </a:r>
                      <a:endParaRPr b="1" sz="1100"/>
                    </a:p>
                  </a:txBody>
                  <a:tcPr marT="91425" marB="91425" marR="91425" marL="91425"/>
                </a:tc>
                <a:tc>
                  <a:txBody>
                    <a:bodyPr/>
                    <a:lstStyle/>
                    <a:p>
                      <a:pPr indent="0" lvl="0" marL="0" rtl="0" algn="ctr">
                        <a:lnSpc>
                          <a:spcPct val="115000"/>
                        </a:lnSpc>
                        <a:spcBef>
                          <a:spcPts val="0"/>
                        </a:spcBef>
                        <a:spcAft>
                          <a:spcPts val="0"/>
                        </a:spcAft>
                        <a:buNone/>
                      </a:pPr>
                      <a:r>
                        <a:rPr b="1" lang="en" sz="1100"/>
                        <a:t>Thời gian (s)</a:t>
                      </a:r>
                      <a:endParaRPr b="1" sz="1100"/>
                    </a:p>
                  </a:txBody>
                  <a:tcPr marT="91425" marB="91425" marR="91425" marL="91425"/>
                </a:tc>
              </a:tr>
              <a:tr h="381000">
                <a:tc>
                  <a:txBody>
                    <a:bodyPr/>
                    <a:lstStyle/>
                    <a:p>
                      <a:pPr indent="0" lvl="0" marL="0" rtl="0" algn="l">
                        <a:lnSpc>
                          <a:spcPct val="115000"/>
                        </a:lnSpc>
                        <a:spcBef>
                          <a:spcPts val="0"/>
                        </a:spcBef>
                        <a:spcAft>
                          <a:spcPts val="0"/>
                        </a:spcAft>
                        <a:buNone/>
                      </a:pPr>
                      <a:r>
                        <a:rPr lang="en" sz="1100"/>
                        <a:t>🌲 </a:t>
                      </a:r>
                      <a:r>
                        <a:rPr b="1" lang="en" sz="1100"/>
                        <a:t>Random Forest</a:t>
                      </a:r>
                      <a:endParaRPr b="1" sz="1100"/>
                    </a:p>
                  </a:txBody>
                  <a:tcPr marT="91425" marB="91425" marR="91425" marL="91425"/>
                </a:tc>
                <a:tc>
                  <a:txBody>
                    <a:bodyPr/>
                    <a:lstStyle/>
                    <a:p>
                      <a:pPr indent="0" lvl="0" marL="0" rtl="0" algn="ctr">
                        <a:lnSpc>
                          <a:spcPct val="115000"/>
                        </a:lnSpc>
                        <a:spcBef>
                          <a:spcPts val="0"/>
                        </a:spcBef>
                        <a:spcAft>
                          <a:spcPts val="0"/>
                        </a:spcAft>
                        <a:buNone/>
                      </a:pPr>
                      <a:r>
                        <a:rPr lang="en" sz="1100"/>
                        <a:t>0.890</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3,687,591</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23,934,808</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293.2</a:t>
                      </a:r>
                      <a:endParaRPr sz="1100"/>
                    </a:p>
                  </a:txBody>
                  <a:tcPr marT="91425" marB="91425" marR="91425" marL="91425"/>
                </a:tc>
              </a:tr>
              <a:tr h="381000">
                <a:tc>
                  <a:txBody>
                    <a:bodyPr/>
                    <a:lstStyle/>
                    <a:p>
                      <a:pPr indent="0" lvl="0" marL="0" rtl="0" algn="l">
                        <a:lnSpc>
                          <a:spcPct val="115000"/>
                        </a:lnSpc>
                        <a:spcBef>
                          <a:spcPts val="0"/>
                        </a:spcBef>
                        <a:spcAft>
                          <a:spcPts val="0"/>
                        </a:spcAft>
                        <a:buNone/>
                      </a:pPr>
                      <a:r>
                        <a:rPr lang="en" sz="1100"/>
                        <a:t>🚀 </a:t>
                      </a:r>
                      <a:r>
                        <a:rPr b="1" lang="en" sz="1100"/>
                        <a:t>Gradient Boosting</a:t>
                      </a:r>
                      <a:endParaRPr b="1" sz="1100"/>
                    </a:p>
                  </a:txBody>
                  <a:tcPr marT="91425" marB="91425" marR="91425" marL="91425"/>
                </a:tc>
                <a:tc>
                  <a:txBody>
                    <a:bodyPr/>
                    <a:lstStyle/>
                    <a:p>
                      <a:pPr indent="0" lvl="0" marL="0" rtl="0" algn="ctr">
                        <a:lnSpc>
                          <a:spcPct val="115000"/>
                        </a:lnSpc>
                        <a:spcBef>
                          <a:spcPts val="0"/>
                        </a:spcBef>
                        <a:spcAft>
                          <a:spcPts val="0"/>
                        </a:spcAft>
                        <a:buNone/>
                      </a:pPr>
                      <a:r>
                        <a:rPr lang="en" sz="1100"/>
                        <a:t>0.875</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3,682,696</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27,208,377</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243.2</a:t>
                      </a:r>
                      <a:endParaRPr sz="1100"/>
                    </a:p>
                  </a:txBody>
                  <a:tcPr marT="91425" marB="91425" marR="91425" marL="91425"/>
                </a:tc>
              </a:tr>
              <a:tr h="381000">
                <a:tc>
                  <a:txBody>
                    <a:bodyPr/>
                    <a:lstStyle/>
                    <a:p>
                      <a:pPr indent="0" lvl="0" marL="0" rtl="0" algn="l">
                        <a:lnSpc>
                          <a:spcPct val="115000"/>
                        </a:lnSpc>
                        <a:spcBef>
                          <a:spcPts val="0"/>
                        </a:spcBef>
                        <a:spcAft>
                          <a:spcPts val="0"/>
                        </a:spcAft>
                        <a:buNone/>
                      </a:pPr>
                      <a:r>
                        <a:rPr lang="en" sz="1100"/>
                        <a:t>🐱 </a:t>
                      </a:r>
                      <a:r>
                        <a:rPr b="1" lang="en" sz="1100"/>
                        <a:t>CatBoost</a:t>
                      </a:r>
                      <a:endParaRPr b="1" sz="1100"/>
                    </a:p>
                  </a:txBody>
                  <a:tcPr marT="91425" marB="91425" marR="91425" marL="91425"/>
                </a:tc>
                <a:tc>
                  <a:txBody>
                    <a:bodyPr/>
                    <a:lstStyle/>
                    <a:p>
                      <a:pPr indent="0" lvl="0" marL="0" rtl="0" algn="ctr">
                        <a:lnSpc>
                          <a:spcPct val="115000"/>
                        </a:lnSpc>
                        <a:spcBef>
                          <a:spcPts val="0"/>
                        </a:spcBef>
                        <a:spcAft>
                          <a:spcPts val="0"/>
                        </a:spcAft>
                        <a:buNone/>
                      </a:pPr>
                      <a:r>
                        <a:rPr lang="en" sz="1100"/>
                        <a:t>0.863</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4,002,870</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29,976,868</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396.5</a:t>
                      </a:r>
                      <a:endParaRPr sz="1100"/>
                    </a:p>
                  </a:txBody>
                  <a:tcPr marT="91425" marB="91425" marR="91425" marL="91425"/>
                </a:tc>
              </a:tr>
              <a:tr h="381000">
                <a:tc>
                  <a:txBody>
                    <a:bodyPr/>
                    <a:lstStyle/>
                    <a:p>
                      <a:pPr indent="0" lvl="0" marL="0" rtl="0" algn="l">
                        <a:lnSpc>
                          <a:spcPct val="115000"/>
                        </a:lnSpc>
                        <a:spcBef>
                          <a:spcPts val="0"/>
                        </a:spcBef>
                        <a:spcAft>
                          <a:spcPts val="0"/>
                        </a:spcAft>
                        <a:buNone/>
                      </a:pPr>
                      <a:r>
                        <a:rPr lang="en" sz="1100"/>
                        <a:t>⚡ </a:t>
                      </a:r>
                      <a:r>
                        <a:rPr b="1" lang="en" sz="1100"/>
                        <a:t>XGBoost</a:t>
                      </a:r>
                      <a:endParaRPr b="1" sz="1100"/>
                    </a:p>
                  </a:txBody>
                  <a:tcPr marT="91425" marB="91425" marR="91425" marL="91425"/>
                </a:tc>
                <a:tc>
                  <a:txBody>
                    <a:bodyPr/>
                    <a:lstStyle/>
                    <a:p>
                      <a:pPr indent="0" lvl="0" marL="0" rtl="0" algn="ctr">
                        <a:lnSpc>
                          <a:spcPct val="115000"/>
                        </a:lnSpc>
                        <a:spcBef>
                          <a:spcPts val="0"/>
                        </a:spcBef>
                        <a:spcAft>
                          <a:spcPts val="0"/>
                        </a:spcAft>
                        <a:buNone/>
                      </a:pPr>
                      <a:r>
                        <a:rPr lang="en" sz="1100"/>
                        <a:t>0.858</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3,832,443</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30,924,787</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95.8</a:t>
                      </a:r>
                      <a:endParaRPr sz="1100"/>
                    </a:p>
                  </a:txBody>
                  <a:tcPr marT="91425" marB="91425" marR="91425" marL="91425"/>
                </a:tc>
              </a:tr>
              <a:tr h="381000">
                <a:tc>
                  <a:txBody>
                    <a:bodyPr/>
                    <a:lstStyle/>
                    <a:p>
                      <a:pPr indent="0" lvl="0" marL="0" rtl="0" algn="l">
                        <a:lnSpc>
                          <a:spcPct val="115000"/>
                        </a:lnSpc>
                        <a:spcBef>
                          <a:spcPts val="0"/>
                        </a:spcBef>
                        <a:spcAft>
                          <a:spcPts val="0"/>
                        </a:spcAft>
                        <a:buNone/>
                      </a:pPr>
                      <a:r>
                        <a:rPr lang="en" sz="1100"/>
                        <a:t>💡 </a:t>
                      </a:r>
                      <a:r>
                        <a:rPr b="1" lang="en" sz="1100"/>
                        <a:t>LightGBM</a:t>
                      </a:r>
                      <a:endParaRPr b="1" sz="1100"/>
                    </a:p>
                  </a:txBody>
                  <a:tcPr marT="91425" marB="91425" marR="91425" marL="91425"/>
                </a:tc>
                <a:tc>
                  <a:txBody>
                    <a:bodyPr/>
                    <a:lstStyle/>
                    <a:p>
                      <a:pPr indent="0" lvl="0" marL="0" rtl="0" algn="ctr">
                        <a:lnSpc>
                          <a:spcPct val="115000"/>
                        </a:lnSpc>
                        <a:spcBef>
                          <a:spcPts val="0"/>
                        </a:spcBef>
                        <a:spcAft>
                          <a:spcPts val="0"/>
                        </a:spcAft>
                        <a:buNone/>
                      </a:pPr>
                      <a:r>
                        <a:rPr lang="en" sz="1100"/>
                        <a:t>0.285</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4,939,162</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156,238,045</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45.1</a:t>
                      </a:r>
                      <a:endParaRPr sz="1100"/>
                    </a:p>
                  </a:txBody>
                  <a:tcPr marT="91425" marB="91425" marR="91425" marL="91425"/>
                </a:tc>
              </a:tr>
              <a:tr h="381000">
                <a:tc>
                  <a:txBody>
                    <a:bodyPr/>
                    <a:lstStyle/>
                    <a:p>
                      <a:pPr indent="0" lvl="0" marL="0" rtl="0" algn="l">
                        <a:lnSpc>
                          <a:spcPct val="115000"/>
                        </a:lnSpc>
                        <a:spcBef>
                          <a:spcPts val="0"/>
                        </a:spcBef>
                        <a:spcAft>
                          <a:spcPts val="0"/>
                        </a:spcAft>
                        <a:buNone/>
                      </a:pPr>
                      <a:r>
                        <a:rPr lang="en" sz="1100"/>
                        <a:t>📉 </a:t>
                      </a:r>
                      <a:r>
                        <a:rPr b="1" lang="en" sz="1100"/>
                        <a:t>Ridge Regression</a:t>
                      </a:r>
                      <a:endParaRPr b="1" sz="1100"/>
                    </a:p>
                  </a:txBody>
                  <a:tcPr marT="91425" marB="91425" marR="91425" marL="91425"/>
                </a:tc>
                <a:tc>
                  <a:txBody>
                    <a:bodyPr/>
                    <a:lstStyle/>
                    <a:p>
                      <a:pPr indent="0" lvl="0" marL="0" rtl="0" algn="ctr">
                        <a:lnSpc>
                          <a:spcPct val="115000"/>
                        </a:lnSpc>
                        <a:spcBef>
                          <a:spcPts val="0"/>
                        </a:spcBef>
                        <a:spcAft>
                          <a:spcPts val="0"/>
                        </a:spcAft>
                        <a:buNone/>
                      </a:pPr>
                      <a:r>
                        <a:rPr lang="en" sz="1100"/>
                        <a:t>0.260</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7,806,546</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161,607,611</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2.5</a:t>
                      </a:r>
                      <a:endParaRPr sz="1100"/>
                    </a:p>
                  </a:txBody>
                  <a:tcPr marT="91425" marB="91425" marR="91425" marL="91425"/>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6"/>
          <p:cNvSpPr txBox="1"/>
          <p:nvPr/>
        </p:nvSpPr>
        <p:spPr>
          <a:xfrm>
            <a:off x="329450" y="261675"/>
            <a:ext cx="2160600" cy="50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ML truyền thống</a:t>
            </a:r>
            <a:endParaRPr sz="1800">
              <a:solidFill>
                <a:schemeClr val="dk2"/>
              </a:solidFill>
            </a:endParaRPr>
          </a:p>
        </p:txBody>
      </p:sp>
      <p:pic>
        <p:nvPicPr>
          <p:cNvPr id="223" name="Google Shape;223;p36"/>
          <p:cNvPicPr preferRelativeResize="0"/>
          <p:nvPr/>
        </p:nvPicPr>
        <p:blipFill>
          <a:blip r:embed="rId3">
            <a:alphaModFix/>
          </a:blip>
          <a:stretch>
            <a:fillRect/>
          </a:stretch>
        </p:blipFill>
        <p:spPr>
          <a:xfrm>
            <a:off x="153363" y="874700"/>
            <a:ext cx="8837280" cy="3488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7"/>
          <p:cNvSpPr txBox="1"/>
          <p:nvPr/>
        </p:nvSpPr>
        <p:spPr>
          <a:xfrm>
            <a:off x="359350" y="246775"/>
            <a:ext cx="8499600" cy="5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2"/>
                </a:solidFill>
              </a:rPr>
              <a:t>→ Kết quả đánh giá:</a:t>
            </a:r>
            <a:endParaRPr sz="2000">
              <a:solidFill>
                <a:schemeClr val="dk2"/>
              </a:solidFill>
            </a:endParaRPr>
          </a:p>
        </p:txBody>
      </p:sp>
      <p:sp>
        <p:nvSpPr>
          <p:cNvPr id="229" name="Google Shape;229;p37"/>
          <p:cNvSpPr txBox="1"/>
          <p:nvPr/>
        </p:nvSpPr>
        <p:spPr>
          <a:xfrm>
            <a:off x="359350" y="844800"/>
            <a:ext cx="2160600" cy="50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ML truyền thống</a:t>
            </a:r>
            <a:endParaRPr sz="1800">
              <a:solidFill>
                <a:schemeClr val="dk2"/>
              </a:solidFill>
            </a:endParaRPr>
          </a:p>
        </p:txBody>
      </p:sp>
      <p:pic>
        <p:nvPicPr>
          <p:cNvPr id="230" name="Google Shape;230;p37"/>
          <p:cNvPicPr preferRelativeResize="0"/>
          <p:nvPr/>
        </p:nvPicPr>
        <p:blipFill>
          <a:blip r:embed="rId3">
            <a:alphaModFix/>
          </a:blip>
          <a:stretch>
            <a:fillRect/>
          </a:stretch>
        </p:blipFill>
        <p:spPr>
          <a:xfrm>
            <a:off x="152400" y="1502700"/>
            <a:ext cx="8226464" cy="3488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8"/>
          <p:cNvSpPr txBox="1"/>
          <p:nvPr/>
        </p:nvSpPr>
        <p:spPr>
          <a:xfrm>
            <a:off x="546250" y="329000"/>
            <a:ext cx="5494500" cy="9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2"/>
                </a:solidFill>
              </a:rPr>
              <a:t>→ Kết quả đánh giá:</a:t>
            </a:r>
            <a:endParaRPr sz="2000">
              <a:solidFill>
                <a:schemeClr val="dk2"/>
              </a:solidFill>
            </a:endParaRPr>
          </a:p>
          <a:p>
            <a:pPr indent="0" lvl="0" marL="0" rtl="0" algn="l">
              <a:spcBef>
                <a:spcPts val="0"/>
              </a:spcBef>
              <a:spcAft>
                <a:spcPts val="0"/>
              </a:spcAft>
              <a:buNone/>
            </a:pPr>
            <a:r>
              <a:rPr lang="en" sz="2000">
                <a:solidFill>
                  <a:schemeClr val="dk2"/>
                </a:solidFill>
              </a:rPr>
              <a:t>5 dòng ngẫu nhiên để kiểm tra mô hình</a:t>
            </a:r>
            <a:endParaRPr sz="2000">
              <a:solidFill>
                <a:schemeClr val="dk2"/>
              </a:solidFill>
            </a:endParaRPr>
          </a:p>
        </p:txBody>
      </p:sp>
      <p:graphicFrame>
        <p:nvGraphicFramePr>
          <p:cNvPr id="236" name="Google Shape;236;p38"/>
          <p:cNvGraphicFramePr/>
          <p:nvPr/>
        </p:nvGraphicFramePr>
        <p:xfrm>
          <a:off x="952500" y="1428750"/>
          <a:ext cx="3000000" cy="3000000"/>
        </p:xfrm>
        <a:graphic>
          <a:graphicData uri="http://schemas.openxmlformats.org/drawingml/2006/table">
            <a:tbl>
              <a:tblPr>
                <a:noFill/>
                <a:tableStyleId>{E14CACA6-E491-419A-911E-EF98CFF7C55A}</a:tableStyleId>
              </a:tblPr>
              <a:tblGrid>
                <a:gridCol w="1447800"/>
                <a:gridCol w="1447800"/>
                <a:gridCol w="1447800"/>
                <a:gridCol w="1447800"/>
                <a:gridCol w="1447800"/>
              </a:tblGrid>
              <a:tr h="381000">
                <a:tc>
                  <a:txBody>
                    <a:bodyPr/>
                    <a:lstStyle/>
                    <a:p>
                      <a:pPr indent="0" lvl="0" marL="0" rtl="0" algn="ctr">
                        <a:lnSpc>
                          <a:spcPct val="115000"/>
                        </a:lnSpc>
                        <a:spcBef>
                          <a:spcPts val="0"/>
                        </a:spcBef>
                        <a:spcAft>
                          <a:spcPts val="0"/>
                        </a:spcAft>
                        <a:buNone/>
                      </a:pPr>
                      <a:r>
                        <a:rPr b="1" lang="en" sz="1100"/>
                        <a:t>STT</a:t>
                      </a:r>
                      <a:endParaRPr b="1" sz="1100"/>
                    </a:p>
                  </a:txBody>
                  <a:tcPr marT="91425" marB="91425" marR="91425" marL="91425"/>
                </a:tc>
                <a:tc>
                  <a:txBody>
                    <a:bodyPr/>
                    <a:lstStyle/>
                    <a:p>
                      <a:pPr indent="0" lvl="0" marL="0" rtl="0" algn="ctr">
                        <a:lnSpc>
                          <a:spcPct val="115000"/>
                        </a:lnSpc>
                        <a:spcBef>
                          <a:spcPts val="0"/>
                        </a:spcBef>
                        <a:spcAft>
                          <a:spcPts val="0"/>
                        </a:spcAft>
                        <a:buNone/>
                      </a:pPr>
                      <a:r>
                        <a:rPr b="1" lang="en" sz="1100"/>
                        <a:t>Giá thực tế (VND)</a:t>
                      </a:r>
                      <a:endParaRPr b="1" sz="1100"/>
                    </a:p>
                  </a:txBody>
                  <a:tcPr marT="91425" marB="91425" marR="91425" marL="91425"/>
                </a:tc>
                <a:tc>
                  <a:txBody>
                    <a:bodyPr/>
                    <a:lstStyle/>
                    <a:p>
                      <a:pPr indent="0" lvl="0" marL="0" rtl="0" algn="ctr">
                        <a:lnSpc>
                          <a:spcPct val="115000"/>
                        </a:lnSpc>
                        <a:spcBef>
                          <a:spcPts val="0"/>
                        </a:spcBef>
                        <a:spcAft>
                          <a:spcPts val="0"/>
                        </a:spcAft>
                        <a:buNone/>
                      </a:pPr>
                      <a:r>
                        <a:rPr b="1" lang="en" sz="1100"/>
                        <a:t>Giá dự đoán (VND)</a:t>
                      </a:r>
                      <a:endParaRPr b="1" sz="1100"/>
                    </a:p>
                  </a:txBody>
                  <a:tcPr marT="91425" marB="91425" marR="91425" marL="91425"/>
                </a:tc>
                <a:tc>
                  <a:txBody>
                    <a:bodyPr/>
                    <a:lstStyle/>
                    <a:p>
                      <a:pPr indent="0" lvl="0" marL="0" rtl="0" algn="ctr">
                        <a:lnSpc>
                          <a:spcPct val="115000"/>
                        </a:lnSpc>
                        <a:spcBef>
                          <a:spcPts val="0"/>
                        </a:spcBef>
                        <a:spcAft>
                          <a:spcPts val="0"/>
                        </a:spcAft>
                        <a:buNone/>
                      </a:pPr>
                      <a:r>
                        <a:rPr b="1" lang="en" sz="1100"/>
                        <a:t>Sai lệch (VND)</a:t>
                      </a:r>
                      <a:endParaRPr b="1" sz="1100"/>
                    </a:p>
                  </a:txBody>
                  <a:tcPr marT="91425" marB="91425" marR="91425" marL="91425"/>
                </a:tc>
                <a:tc>
                  <a:txBody>
                    <a:bodyPr/>
                    <a:lstStyle/>
                    <a:p>
                      <a:pPr indent="0" lvl="0" marL="0" rtl="0" algn="ctr">
                        <a:lnSpc>
                          <a:spcPct val="115000"/>
                        </a:lnSpc>
                        <a:spcBef>
                          <a:spcPts val="0"/>
                        </a:spcBef>
                        <a:spcAft>
                          <a:spcPts val="0"/>
                        </a:spcAft>
                        <a:buNone/>
                      </a:pPr>
                      <a:r>
                        <a:rPr b="1" lang="en" sz="1100"/>
                        <a:t>Lệch (%)</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1</a:t>
                      </a:r>
                      <a:endParaRPr/>
                    </a:p>
                  </a:txBody>
                  <a:tcPr marT="91425" marB="91425" marR="91425" marL="91425"/>
                </a:tc>
                <a:tc>
                  <a:txBody>
                    <a:bodyPr/>
                    <a:lstStyle/>
                    <a:p>
                      <a:pPr indent="0" lvl="0" marL="0" rtl="0" algn="ctr">
                        <a:lnSpc>
                          <a:spcPct val="115000"/>
                        </a:lnSpc>
                        <a:spcBef>
                          <a:spcPts val="0"/>
                        </a:spcBef>
                        <a:spcAft>
                          <a:spcPts val="0"/>
                        </a:spcAft>
                        <a:buNone/>
                      </a:pPr>
                      <a:r>
                        <a:rPr lang="en"/>
                        <a:t>33,000,000</a:t>
                      </a:r>
                      <a:endParaRPr/>
                    </a:p>
                  </a:txBody>
                  <a:tcPr marT="91425" marB="91425" marR="91425" marL="91425"/>
                </a:tc>
                <a:tc>
                  <a:txBody>
                    <a:bodyPr/>
                    <a:lstStyle/>
                    <a:p>
                      <a:pPr indent="0" lvl="0" marL="0" rtl="0" algn="ctr">
                        <a:lnSpc>
                          <a:spcPct val="115000"/>
                        </a:lnSpc>
                        <a:spcBef>
                          <a:spcPts val="0"/>
                        </a:spcBef>
                        <a:spcAft>
                          <a:spcPts val="0"/>
                        </a:spcAft>
                        <a:buNone/>
                      </a:pPr>
                      <a:r>
                        <a:rPr lang="en"/>
                        <a:t>37,966,662</a:t>
                      </a:r>
                      <a:endParaRPr/>
                    </a:p>
                  </a:txBody>
                  <a:tcPr marT="91425" marB="91425" marR="91425" marL="91425"/>
                </a:tc>
                <a:tc>
                  <a:txBody>
                    <a:bodyPr/>
                    <a:lstStyle/>
                    <a:p>
                      <a:pPr indent="0" lvl="0" marL="0" rtl="0" algn="ctr">
                        <a:lnSpc>
                          <a:spcPct val="115000"/>
                        </a:lnSpc>
                        <a:spcBef>
                          <a:spcPts val="0"/>
                        </a:spcBef>
                        <a:spcAft>
                          <a:spcPts val="0"/>
                        </a:spcAft>
                        <a:buNone/>
                      </a:pPr>
                      <a:r>
                        <a:rPr lang="en"/>
                        <a:t>4,966,062</a:t>
                      </a:r>
                      <a:endParaRPr/>
                    </a:p>
                  </a:txBody>
                  <a:tcPr marT="91425" marB="91425" marR="91425" marL="91425"/>
                </a:tc>
                <a:tc>
                  <a:txBody>
                    <a:bodyPr/>
                    <a:lstStyle/>
                    <a:p>
                      <a:pPr indent="0" lvl="0" marL="0" rtl="0" algn="ctr">
                        <a:lnSpc>
                          <a:spcPct val="115000"/>
                        </a:lnSpc>
                        <a:spcBef>
                          <a:spcPts val="0"/>
                        </a:spcBef>
                        <a:spcAft>
                          <a:spcPts val="0"/>
                        </a:spcAft>
                        <a:buNone/>
                      </a:pPr>
                      <a:r>
                        <a:rPr lang="en"/>
                        <a:t>15.0%</a:t>
                      </a:r>
                      <a:endParaRPr/>
                    </a:p>
                  </a:txBody>
                  <a:tcPr marT="91425" marB="91425" marR="91425" marL="91425"/>
                </a:tc>
              </a:tr>
              <a:tr h="381000">
                <a:tc>
                  <a:txBody>
                    <a:bodyPr/>
                    <a:lstStyle/>
                    <a:p>
                      <a:pPr indent="0" lvl="0" marL="0" rtl="0" algn="ctr">
                        <a:lnSpc>
                          <a:spcPct val="115000"/>
                        </a:lnSpc>
                        <a:spcBef>
                          <a:spcPts val="0"/>
                        </a:spcBef>
                        <a:spcAft>
                          <a:spcPts val="0"/>
                        </a:spcAft>
                        <a:buNone/>
                      </a:pPr>
                      <a:r>
                        <a:rPr lang="en"/>
                        <a:t>2</a:t>
                      </a:r>
                      <a:endParaRPr/>
                    </a:p>
                  </a:txBody>
                  <a:tcPr marT="91425" marB="91425" marR="91425" marL="91425"/>
                </a:tc>
                <a:tc>
                  <a:txBody>
                    <a:bodyPr/>
                    <a:lstStyle/>
                    <a:p>
                      <a:pPr indent="0" lvl="0" marL="0" rtl="0" algn="ctr">
                        <a:lnSpc>
                          <a:spcPct val="115000"/>
                        </a:lnSpc>
                        <a:spcBef>
                          <a:spcPts val="0"/>
                        </a:spcBef>
                        <a:spcAft>
                          <a:spcPts val="0"/>
                        </a:spcAft>
                        <a:buNone/>
                      </a:pPr>
                      <a:r>
                        <a:rPr lang="en"/>
                        <a:t>55,500,000</a:t>
                      </a:r>
                      <a:endParaRPr/>
                    </a:p>
                  </a:txBody>
                  <a:tcPr marT="91425" marB="91425" marR="91425" marL="91425"/>
                </a:tc>
                <a:tc>
                  <a:txBody>
                    <a:bodyPr/>
                    <a:lstStyle/>
                    <a:p>
                      <a:pPr indent="0" lvl="0" marL="0" rtl="0" algn="ctr">
                        <a:lnSpc>
                          <a:spcPct val="115000"/>
                        </a:lnSpc>
                        <a:spcBef>
                          <a:spcPts val="0"/>
                        </a:spcBef>
                        <a:spcAft>
                          <a:spcPts val="0"/>
                        </a:spcAft>
                        <a:buNone/>
                      </a:pPr>
                      <a:r>
                        <a:rPr lang="en"/>
                        <a:t>55,098,578</a:t>
                      </a:r>
                      <a:endParaRPr/>
                    </a:p>
                  </a:txBody>
                  <a:tcPr marT="91425" marB="91425" marR="91425" marL="91425"/>
                </a:tc>
                <a:tc>
                  <a:txBody>
                    <a:bodyPr/>
                    <a:lstStyle/>
                    <a:p>
                      <a:pPr indent="0" lvl="0" marL="0" rtl="0" algn="ctr">
                        <a:lnSpc>
                          <a:spcPct val="115000"/>
                        </a:lnSpc>
                        <a:spcBef>
                          <a:spcPts val="0"/>
                        </a:spcBef>
                        <a:spcAft>
                          <a:spcPts val="0"/>
                        </a:spcAft>
                        <a:buNone/>
                      </a:pPr>
                      <a:r>
                        <a:rPr lang="en"/>
                        <a:t>401,422</a:t>
                      </a:r>
                      <a:endParaRPr/>
                    </a:p>
                  </a:txBody>
                  <a:tcPr marT="91425" marB="91425" marR="91425" marL="91425"/>
                </a:tc>
                <a:tc>
                  <a:txBody>
                    <a:bodyPr/>
                    <a:lstStyle/>
                    <a:p>
                      <a:pPr indent="0" lvl="0" marL="0" rtl="0" algn="ctr">
                        <a:lnSpc>
                          <a:spcPct val="115000"/>
                        </a:lnSpc>
                        <a:spcBef>
                          <a:spcPts val="0"/>
                        </a:spcBef>
                        <a:spcAft>
                          <a:spcPts val="0"/>
                        </a:spcAft>
                        <a:buNone/>
                      </a:pPr>
                      <a:r>
                        <a:rPr lang="en"/>
                        <a:t>0.7%</a:t>
                      </a:r>
                      <a:endParaRPr/>
                    </a:p>
                  </a:txBody>
                  <a:tcPr marT="91425" marB="91425" marR="91425" marL="91425"/>
                </a:tc>
              </a:tr>
              <a:tr h="381000">
                <a:tc>
                  <a:txBody>
                    <a:bodyPr/>
                    <a:lstStyle/>
                    <a:p>
                      <a:pPr indent="0" lvl="0" marL="0" rtl="0" algn="ctr">
                        <a:lnSpc>
                          <a:spcPct val="115000"/>
                        </a:lnSpc>
                        <a:spcBef>
                          <a:spcPts val="0"/>
                        </a:spcBef>
                        <a:spcAft>
                          <a:spcPts val="0"/>
                        </a:spcAft>
                        <a:buNone/>
                      </a:pPr>
                      <a:r>
                        <a:rPr lang="en"/>
                        <a:t>3</a:t>
                      </a:r>
                      <a:endParaRPr/>
                    </a:p>
                  </a:txBody>
                  <a:tcPr marT="91425" marB="91425" marR="91425" marL="91425"/>
                </a:tc>
                <a:tc>
                  <a:txBody>
                    <a:bodyPr/>
                    <a:lstStyle/>
                    <a:p>
                      <a:pPr indent="0" lvl="0" marL="0" rtl="0" algn="ctr">
                        <a:lnSpc>
                          <a:spcPct val="115000"/>
                        </a:lnSpc>
                        <a:spcBef>
                          <a:spcPts val="0"/>
                        </a:spcBef>
                        <a:spcAft>
                          <a:spcPts val="0"/>
                        </a:spcAft>
                        <a:buNone/>
                      </a:pPr>
                      <a:r>
                        <a:rPr lang="en"/>
                        <a:t>10,500,000</a:t>
                      </a:r>
                      <a:endParaRPr/>
                    </a:p>
                  </a:txBody>
                  <a:tcPr marT="91425" marB="91425" marR="91425" marL="91425"/>
                </a:tc>
                <a:tc>
                  <a:txBody>
                    <a:bodyPr/>
                    <a:lstStyle/>
                    <a:p>
                      <a:pPr indent="0" lvl="0" marL="0" rtl="0" algn="ctr">
                        <a:lnSpc>
                          <a:spcPct val="115000"/>
                        </a:lnSpc>
                        <a:spcBef>
                          <a:spcPts val="0"/>
                        </a:spcBef>
                        <a:spcAft>
                          <a:spcPts val="0"/>
                        </a:spcAft>
                        <a:buNone/>
                      </a:pPr>
                      <a:r>
                        <a:rPr lang="en"/>
                        <a:t>9,790,583</a:t>
                      </a:r>
                      <a:endParaRPr/>
                    </a:p>
                  </a:txBody>
                  <a:tcPr marT="91425" marB="91425" marR="91425" marL="91425"/>
                </a:tc>
                <a:tc>
                  <a:txBody>
                    <a:bodyPr/>
                    <a:lstStyle/>
                    <a:p>
                      <a:pPr indent="0" lvl="0" marL="0" rtl="0" algn="ctr">
                        <a:lnSpc>
                          <a:spcPct val="115000"/>
                        </a:lnSpc>
                        <a:spcBef>
                          <a:spcPts val="0"/>
                        </a:spcBef>
                        <a:spcAft>
                          <a:spcPts val="0"/>
                        </a:spcAft>
                        <a:buNone/>
                      </a:pPr>
                      <a:r>
                        <a:rPr lang="en"/>
                        <a:t>709,417</a:t>
                      </a:r>
                      <a:endParaRPr/>
                    </a:p>
                  </a:txBody>
                  <a:tcPr marT="91425" marB="91425" marR="91425" marL="91425"/>
                </a:tc>
                <a:tc>
                  <a:txBody>
                    <a:bodyPr/>
                    <a:lstStyle/>
                    <a:p>
                      <a:pPr indent="0" lvl="0" marL="0" rtl="0" algn="ctr">
                        <a:lnSpc>
                          <a:spcPct val="115000"/>
                        </a:lnSpc>
                        <a:spcBef>
                          <a:spcPts val="0"/>
                        </a:spcBef>
                        <a:spcAft>
                          <a:spcPts val="0"/>
                        </a:spcAft>
                        <a:buNone/>
                      </a:pPr>
                      <a:r>
                        <a:rPr lang="en"/>
                        <a:t>6.8%</a:t>
                      </a:r>
                      <a:endParaRPr/>
                    </a:p>
                  </a:txBody>
                  <a:tcPr marT="91425" marB="91425" marR="91425" marL="91425"/>
                </a:tc>
              </a:tr>
              <a:tr h="381000">
                <a:tc>
                  <a:txBody>
                    <a:bodyPr/>
                    <a:lstStyle/>
                    <a:p>
                      <a:pPr indent="0" lvl="0" marL="0" rtl="0" algn="ctr">
                        <a:lnSpc>
                          <a:spcPct val="115000"/>
                        </a:lnSpc>
                        <a:spcBef>
                          <a:spcPts val="0"/>
                        </a:spcBef>
                        <a:spcAft>
                          <a:spcPts val="0"/>
                        </a:spcAft>
                        <a:buNone/>
                      </a:pPr>
                      <a:r>
                        <a:rPr lang="en"/>
                        <a:t>4</a:t>
                      </a:r>
                      <a:endParaRPr/>
                    </a:p>
                  </a:txBody>
                  <a:tcPr marT="91425" marB="91425" marR="91425" marL="91425"/>
                </a:tc>
                <a:tc>
                  <a:txBody>
                    <a:bodyPr/>
                    <a:lstStyle/>
                    <a:p>
                      <a:pPr indent="0" lvl="0" marL="0" rtl="0" algn="ctr">
                        <a:lnSpc>
                          <a:spcPct val="115000"/>
                        </a:lnSpc>
                        <a:spcBef>
                          <a:spcPts val="0"/>
                        </a:spcBef>
                        <a:spcAft>
                          <a:spcPts val="0"/>
                        </a:spcAft>
                        <a:buNone/>
                      </a:pPr>
                      <a:r>
                        <a:rPr lang="en"/>
                        <a:t>10,000,000</a:t>
                      </a:r>
                      <a:endParaRPr/>
                    </a:p>
                  </a:txBody>
                  <a:tcPr marT="91425" marB="91425" marR="91425" marL="91425"/>
                </a:tc>
                <a:tc>
                  <a:txBody>
                    <a:bodyPr/>
                    <a:lstStyle/>
                    <a:p>
                      <a:pPr indent="0" lvl="0" marL="0" rtl="0" algn="ctr">
                        <a:lnSpc>
                          <a:spcPct val="115000"/>
                        </a:lnSpc>
                        <a:spcBef>
                          <a:spcPts val="0"/>
                        </a:spcBef>
                        <a:spcAft>
                          <a:spcPts val="0"/>
                        </a:spcAft>
                        <a:buNone/>
                      </a:pPr>
                      <a:r>
                        <a:rPr lang="en"/>
                        <a:t>11,060,004</a:t>
                      </a:r>
                      <a:endParaRPr/>
                    </a:p>
                  </a:txBody>
                  <a:tcPr marT="91425" marB="91425" marR="91425" marL="91425"/>
                </a:tc>
                <a:tc>
                  <a:txBody>
                    <a:bodyPr/>
                    <a:lstStyle/>
                    <a:p>
                      <a:pPr indent="0" lvl="0" marL="0" rtl="0" algn="ctr">
                        <a:lnSpc>
                          <a:spcPct val="115000"/>
                        </a:lnSpc>
                        <a:spcBef>
                          <a:spcPts val="0"/>
                        </a:spcBef>
                        <a:spcAft>
                          <a:spcPts val="0"/>
                        </a:spcAft>
                        <a:buNone/>
                      </a:pPr>
                      <a:r>
                        <a:rPr lang="en"/>
                        <a:t>1,060,004</a:t>
                      </a:r>
                      <a:endParaRPr/>
                    </a:p>
                  </a:txBody>
                  <a:tcPr marT="91425" marB="91425" marR="91425" marL="91425"/>
                </a:tc>
                <a:tc>
                  <a:txBody>
                    <a:bodyPr/>
                    <a:lstStyle/>
                    <a:p>
                      <a:pPr indent="0" lvl="0" marL="0" rtl="0" algn="ctr">
                        <a:lnSpc>
                          <a:spcPct val="115000"/>
                        </a:lnSpc>
                        <a:spcBef>
                          <a:spcPts val="0"/>
                        </a:spcBef>
                        <a:spcAft>
                          <a:spcPts val="0"/>
                        </a:spcAft>
                        <a:buNone/>
                      </a:pPr>
                      <a:r>
                        <a:rPr lang="en"/>
                        <a:t>10.6%</a:t>
                      </a:r>
                      <a:endParaRPr/>
                    </a:p>
                  </a:txBody>
                  <a:tcPr marT="91425" marB="91425" marR="91425" marL="91425"/>
                </a:tc>
              </a:tr>
              <a:tr h="381000">
                <a:tc>
                  <a:txBody>
                    <a:bodyPr/>
                    <a:lstStyle/>
                    <a:p>
                      <a:pPr indent="0" lvl="0" marL="0" rtl="0" algn="ctr">
                        <a:lnSpc>
                          <a:spcPct val="115000"/>
                        </a:lnSpc>
                        <a:spcBef>
                          <a:spcPts val="0"/>
                        </a:spcBef>
                        <a:spcAft>
                          <a:spcPts val="0"/>
                        </a:spcAft>
                        <a:buNone/>
                      </a:pPr>
                      <a:r>
                        <a:rPr lang="en"/>
                        <a:t>5</a:t>
                      </a:r>
                      <a:endParaRPr/>
                    </a:p>
                  </a:txBody>
                  <a:tcPr marT="91425" marB="91425" marR="91425" marL="91425"/>
                </a:tc>
                <a:tc>
                  <a:txBody>
                    <a:bodyPr/>
                    <a:lstStyle/>
                    <a:p>
                      <a:pPr indent="0" lvl="0" marL="0" rtl="0" algn="ctr">
                        <a:lnSpc>
                          <a:spcPct val="115000"/>
                        </a:lnSpc>
                        <a:spcBef>
                          <a:spcPts val="0"/>
                        </a:spcBef>
                        <a:spcAft>
                          <a:spcPts val="0"/>
                        </a:spcAft>
                        <a:buNone/>
                      </a:pPr>
                      <a:r>
                        <a:rPr lang="en"/>
                        <a:t>5,600,000</a:t>
                      </a:r>
                      <a:endParaRPr/>
                    </a:p>
                  </a:txBody>
                  <a:tcPr marT="91425" marB="91425" marR="91425" marL="91425"/>
                </a:tc>
                <a:tc>
                  <a:txBody>
                    <a:bodyPr/>
                    <a:lstStyle/>
                    <a:p>
                      <a:pPr indent="0" lvl="0" marL="0" rtl="0" algn="ctr">
                        <a:lnSpc>
                          <a:spcPct val="115000"/>
                        </a:lnSpc>
                        <a:spcBef>
                          <a:spcPts val="0"/>
                        </a:spcBef>
                        <a:spcAft>
                          <a:spcPts val="0"/>
                        </a:spcAft>
                        <a:buNone/>
                      </a:pPr>
                      <a:r>
                        <a:rPr lang="en"/>
                        <a:t>4,578,752</a:t>
                      </a:r>
                      <a:endParaRPr/>
                    </a:p>
                  </a:txBody>
                  <a:tcPr marT="91425" marB="91425" marR="91425" marL="91425"/>
                </a:tc>
                <a:tc>
                  <a:txBody>
                    <a:bodyPr/>
                    <a:lstStyle/>
                    <a:p>
                      <a:pPr indent="0" lvl="0" marL="0" rtl="0" algn="ctr">
                        <a:lnSpc>
                          <a:spcPct val="115000"/>
                        </a:lnSpc>
                        <a:spcBef>
                          <a:spcPts val="0"/>
                        </a:spcBef>
                        <a:spcAft>
                          <a:spcPts val="0"/>
                        </a:spcAft>
                        <a:buNone/>
                      </a:pPr>
                      <a:r>
                        <a:rPr lang="en"/>
                        <a:t>1,021,248</a:t>
                      </a:r>
                      <a:endParaRPr/>
                    </a:p>
                  </a:txBody>
                  <a:tcPr marT="91425" marB="91425" marR="91425" marL="91425"/>
                </a:tc>
                <a:tc>
                  <a:txBody>
                    <a:bodyPr/>
                    <a:lstStyle/>
                    <a:p>
                      <a:pPr indent="0" lvl="0" marL="0" rtl="0" algn="ctr">
                        <a:lnSpc>
                          <a:spcPct val="115000"/>
                        </a:lnSpc>
                        <a:spcBef>
                          <a:spcPts val="0"/>
                        </a:spcBef>
                        <a:spcAft>
                          <a:spcPts val="0"/>
                        </a:spcAft>
                        <a:buNone/>
                      </a:pPr>
                      <a:r>
                        <a:rPr lang="en"/>
                        <a:t>18.2%</a:t>
                      </a:r>
                      <a:endParaRPr/>
                    </a:p>
                  </a:txBody>
                  <a:tcPr marT="91425" marB="91425" marR="91425" marL="91425"/>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9"/>
          <p:cNvSpPr txBox="1"/>
          <p:nvPr/>
        </p:nvSpPr>
        <p:spPr>
          <a:xfrm>
            <a:off x="546250" y="329000"/>
            <a:ext cx="5494500" cy="9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2"/>
                </a:solidFill>
              </a:rPr>
              <a:t>→ Kết quả đánh giá:</a:t>
            </a:r>
            <a:endParaRPr sz="2000">
              <a:solidFill>
                <a:schemeClr val="dk2"/>
              </a:solidFill>
            </a:endParaRPr>
          </a:p>
          <a:p>
            <a:pPr indent="0" lvl="0" marL="0" rtl="0" algn="l">
              <a:spcBef>
                <a:spcPts val="0"/>
              </a:spcBef>
              <a:spcAft>
                <a:spcPts val="0"/>
              </a:spcAft>
              <a:buNone/>
            </a:pPr>
            <a:r>
              <a:rPr lang="en" sz="2000">
                <a:solidFill>
                  <a:schemeClr val="dk2"/>
                </a:solidFill>
              </a:rPr>
              <a:t>5 </a:t>
            </a:r>
            <a:r>
              <a:rPr lang="en" sz="2000">
                <a:solidFill>
                  <a:schemeClr val="dk2"/>
                </a:solidFill>
              </a:rPr>
              <a:t>dòng có độ lệch cao nhất</a:t>
            </a:r>
            <a:endParaRPr sz="2000">
              <a:solidFill>
                <a:schemeClr val="dk2"/>
              </a:solidFill>
            </a:endParaRPr>
          </a:p>
        </p:txBody>
      </p:sp>
      <p:graphicFrame>
        <p:nvGraphicFramePr>
          <p:cNvPr id="242" name="Google Shape;242;p39"/>
          <p:cNvGraphicFramePr/>
          <p:nvPr/>
        </p:nvGraphicFramePr>
        <p:xfrm>
          <a:off x="952500" y="1428750"/>
          <a:ext cx="3000000" cy="3000000"/>
        </p:xfrm>
        <a:graphic>
          <a:graphicData uri="http://schemas.openxmlformats.org/drawingml/2006/table">
            <a:tbl>
              <a:tblPr>
                <a:noFill/>
                <a:tableStyleId>{E14CACA6-E491-419A-911E-EF98CFF7C55A}</a:tableStyleId>
              </a:tblPr>
              <a:tblGrid>
                <a:gridCol w="1447800"/>
                <a:gridCol w="1447800"/>
                <a:gridCol w="1447800"/>
                <a:gridCol w="1447800"/>
                <a:gridCol w="1447800"/>
              </a:tblGrid>
              <a:tr h="381000">
                <a:tc>
                  <a:txBody>
                    <a:bodyPr/>
                    <a:lstStyle/>
                    <a:p>
                      <a:pPr indent="0" lvl="0" marL="0" rtl="0" algn="ctr">
                        <a:lnSpc>
                          <a:spcPct val="115000"/>
                        </a:lnSpc>
                        <a:spcBef>
                          <a:spcPts val="0"/>
                        </a:spcBef>
                        <a:spcAft>
                          <a:spcPts val="0"/>
                        </a:spcAft>
                        <a:buNone/>
                      </a:pPr>
                      <a:r>
                        <a:rPr b="1" lang="en" sz="1100"/>
                        <a:t>STT</a:t>
                      </a:r>
                      <a:endParaRPr b="1" sz="1100"/>
                    </a:p>
                  </a:txBody>
                  <a:tcPr marT="91425" marB="91425" marR="91425" marL="91425"/>
                </a:tc>
                <a:tc>
                  <a:txBody>
                    <a:bodyPr/>
                    <a:lstStyle/>
                    <a:p>
                      <a:pPr indent="0" lvl="0" marL="0" rtl="0" algn="ctr">
                        <a:lnSpc>
                          <a:spcPct val="115000"/>
                        </a:lnSpc>
                        <a:spcBef>
                          <a:spcPts val="0"/>
                        </a:spcBef>
                        <a:spcAft>
                          <a:spcPts val="0"/>
                        </a:spcAft>
                        <a:buNone/>
                      </a:pPr>
                      <a:r>
                        <a:rPr b="1" lang="en" sz="1100"/>
                        <a:t>Giá thực tế (VND)</a:t>
                      </a:r>
                      <a:endParaRPr b="1" sz="1100"/>
                    </a:p>
                  </a:txBody>
                  <a:tcPr marT="91425" marB="91425" marR="91425" marL="91425"/>
                </a:tc>
                <a:tc>
                  <a:txBody>
                    <a:bodyPr/>
                    <a:lstStyle/>
                    <a:p>
                      <a:pPr indent="0" lvl="0" marL="0" rtl="0" algn="ctr">
                        <a:lnSpc>
                          <a:spcPct val="115000"/>
                        </a:lnSpc>
                        <a:spcBef>
                          <a:spcPts val="0"/>
                        </a:spcBef>
                        <a:spcAft>
                          <a:spcPts val="0"/>
                        </a:spcAft>
                        <a:buNone/>
                      </a:pPr>
                      <a:r>
                        <a:rPr b="1" lang="en" sz="1100"/>
                        <a:t>Giá dự đoán (VND)</a:t>
                      </a:r>
                      <a:endParaRPr b="1" sz="1100"/>
                    </a:p>
                  </a:txBody>
                  <a:tcPr marT="91425" marB="91425" marR="91425" marL="91425"/>
                </a:tc>
                <a:tc>
                  <a:txBody>
                    <a:bodyPr/>
                    <a:lstStyle/>
                    <a:p>
                      <a:pPr indent="0" lvl="0" marL="0" rtl="0" algn="ctr">
                        <a:lnSpc>
                          <a:spcPct val="115000"/>
                        </a:lnSpc>
                        <a:spcBef>
                          <a:spcPts val="0"/>
                        </a:spcBef>
                        <a:spcAft>
                          <a:spcPts val="0"/>
                        </a:spcAft>
                        <a:buNone/>
                      </a:pPr>
                      <a:r>
                        <a:rPr b="1" lang="en" sz="1100"/>
                        <a:t>Sai lệch (VND)</a:t>
                      </a:r>
                      <a:endParaRPr b="1" sz="1100"/>
                    </a:p>
                  </a:txBody>
                  <a:tcPr marT="91425" marB="91425" marR="91425" marL="91425"/>
                </a:tc>
                <a:tc>
                  <a:txBody>
                    <a:bodyPr/>
                    <a:lstStyle/>
                    <a:p>
                      <a:pPr indent="0" lvl="0" marL="0" rtl="0" algn="ctr">
                        <a:lnSpc>
                          <a:spcPct val="115000"/>
                        </a:lnSpc>
                        <a:spcBef>
                          <a:spcPts val="0"/>
                        </a:spcBef>
                        <a:spcAft>
                          <a:spcPts val="0"/>
                        </a:spcAft>
                        <a:buNone/>
                      </a:pPr>
                      <a:r>
                        <a:rPr b="1" lang="en" sz="1100"/>
                        <a:t>Lệch (%)</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1</a:t>
                      </a:r>
                      <a:endParaRPr/>
                    </a:p>
                  </a:txBody>
                  <a:tcPr marT="91425" marB="91425" marR="91425" marL="91425"/>
                </a:tc>
                <a:tc>
                  <a:txBody>
                    <a:bodyPr/>
                    <a:lstStyle/>
                    <a:p>
                      <a:pPr indent="0" lvl="0" marL="0" rtl="0" algn="ctr">
                        <a:lnSpc>
                          <a:spcPct val="115000"/>
                        </a:lnSpc>
                        <a:spcBef>
                          <a:spcPts val="0"/>
                        </a:spcBef>
                        <a:spcAft>
                          <a:spcPts val="0"/>
                        </a:spcAft>
                        <a:buNone/>
                      </a:pPr>
                      <a:r>
                        <a:rPr lang="en"/>
                        <a:t>10,500</a:t>
                      </a:r>
                      <a:endParaRPr/>
                    </a:p>
                  </a:txBody>
                  <a:tcPr marT="91425" marB="91425" marR="91425" marL="91425"/>
                </a:tc>
                <a:tc>
                  <a:txBody>
                    <a:bodyPr/>
                    <a:lstStyle/>
                    <a:p>
                      <a:pPr indent="0" lvl="0" marL="0" rtl="0" algn="ctr">
                        <a:lnSpc>
                          <a:spcPct val="115000"/>
                        </a:lnSpc>
                        <a:spcBef>
                          <a:spcPts val="0"/>
                        </a:spcBef>
                        <a:spcAft>
                          <a:spcPts val="0"/>
                        </a:spcAft>
                        <a:buNone/>
                      </a:pPr>
                      <a:r>
                        <a:rPr lang="en"/>
                        <a:t>10,826,702</a:t>
                      </a:r>
                      <a:endParaRPr/>
                    </a:p>
                  </a:txBody>
                  <a:tcPr marT="91425" marB="91425" marR="91425" marL="91425"/>
                </a:tc>
                <a:tc>
                  <a:txBody>
                    <a:bodyPr/>
                    <a:lstStyle/>
                    <a:p>
                      <a:pPr indent="0" lvl="0" marL="0" rtl="0" algn="ctr">
                        <a:lnSpc>
                          <a:spcPct val="115000"/>
                        </a:lnSpc>
                        <a:spcBef>
                          <a:spcPts val="0"/>
                        </a:spcBef>
                        <a:spcAft>
                          <a:spcPts val="0"/>
                        </a:spcAft>
                        <a:buNone/>
                      </a:pPr>
                      <a:r>
                        <a:rPr lang="en"/>
                        <a:t>10,016,202</a:t>
                      </a:r>
                      <a:endParaRPr/>
                    </a:p>
                  </a:txBody>
                  <a:tcPr marT="91425" marB="91425" marR="91425" marL="91425"/>
                </a:tc>
                <a:tc>
                  <a:txBody>
                    <a:bodyPr/>
                    <a:lstStyle/>
                    <a:p>
                      <a:pPr indent="0" lvl="0" marL="0" rtl="0" algn="ctr">
                        <a:lnSpc>
                          <a:spcPct val="115000"/>
                        </a:lnSpc>
                        <a:spcBef>
                          <a:spcPts val="0"/>
                        </a:spcBef>
                        <a:spcAft>
                          <a:spcPts val="0"/>
                        </a:spcAft>
                        <a:buNone/>
                      </a:pPr>
                      <a:r>
                        <a:rPr lang="en"/>
                        <a:t>95,932.4%</a:t>
                      </a:r>
                      <a:endParaRPr/>
                    </a:p>
                  </a:txBody>
                  <a:tcPr marT="91425" marB="91425" marR="91425" marL="91425"/>
                </a:tc>
              </a:tr>
              <a:tr h="381000">
                <a:tc>
                  <a:txBody>
                    <a:bodyPr/>
                    <a:lstStyle/>
                    <a:p>
                      <a:pPr indent="0" lvl="0" marL="0" rtl="0" algn="ctr">
                        <a:lnSpc>
                          <a:spcPct val="115000"/>
                        </a:lnSpc>
                        <a:spcBef>
                          <a:spcPts val="0"/>
                        </a:spcBef>
                        <a:spcAft>
                          <a:spcPts val="0"/>
                        </a:spcAft>
                        <a:buNone/>
                      </a:pPr>
                      <a:r>
                        <a:rPr lang="en"/>
                        <a:t>2</a:t>
                      </a:r>
                      <a:endParaRPr/>
                    </a:p>
                  </a:txBody>
                  <a:tcPr marT="91425" marB="91425" marR="91425" marL="91425"/>
                </a:tc>
                <a:tc>
                  <a:txBody>
                    <a:bodyPr/>
                    <a:lstStyle/>
                    <a:p>
                      <a:pPr indent="0" lvl="0" marL="0" rtl="0" algn="ctr">
                        <a:lnSpc>
                          <a:spcPct val="115000"/>
                        </a:lnSpc>
                        <a:spcBef>
                          <a:spcPts val="0"/>
                        </a:spcBef>
                        <a:spcAft>
                          <a:spcPts val="0"/>
                        </a:spcAft>
                        <a:buNone/>
                      </a:pPr>
                      <a:r>
                        <a:rPr lang="en"/>
                        <a:t>7,300</a:t>
                      </a:r>
                      <a:endParaRPr/>
                    </a:p>
                  </a:txBody>
                  <a:tcPr marT="91425" marB="91425" marR="91425" marL="91425"/>
                </a:tc>
                <a:tc>
                  <a:txBody>
                    <a:bodyPr/>
                    <a:lstStyle/>
                    <a:p>
                      <a:pPr indent="0" lvl="0" marL="0" rtl="0" algn="ctr">
                        <a:lnSpc>
                          <a:spcPct val="115000"/>
                        </a:lnSpc>
                        <a:spcBef>
                          <a:spcPts val="0"/>
                        </a:spcBef>
                        <a:spcAft>
                          <a:spcPts val="0"/>
                        </a:spcAft>
                        <a:buNone/>
                      </a:pPr>
                      <a:r>
                        <a:rPr lang="en"/>
                        <a:t>6,446,279</a:t>
                      </a:r>
                      <a:endParaRPr/>
                    </a:p>
                  </a:txBody>
                  <a:tcPr marT="91425" marB="91425" marR="91425" marL="91425"/>
                </a:tc>
                <a:tc>
                  <a:txBody>
                    <a:bodyPr/>
                    <a:lstStyle/>
                    <a:p>
                      <a:pPr indent="0" lvl="0" marL="0" rtl="0" algn="ctr">
                        <a:lnSpc>
                          <a:spcPct val="115000"/>
                        </a:lnSpc>
                        <a:spcBef>
                          <a:spcPts val="0"/>
                        </a:spcBef>
                        <a:spcAft>
                          <a:spcPts val="0"/>
                        </a:spcAft>
                        <a:buNone/>
                      </a:pPr>
                      <a:r>
                        <a:rPr lang="en"/>
                        <a:t>6,438,979</a:t>
                      </a:r>
                      <a:endParaRPr/>
                    </a:p>
                  </a:txBody>
                  <a:tcPr marT="91425" marB="91425" marR="91425" marL="91425"/>
                </a:tc>
                <a:tc>
                  <a:txBody>
                    <a:bodyPr/>
                    <a:lstStyle/>
                    <a:p>
                      <a:pPr indent="0" lvl="0" marL="0" rtl="0" algn="ctr">
                        <a:lnSpc>
                          <a:spcPct val="115000"/>
                        </a:lnSpc>
                        <a:spcBef>
                          <a:spcPts val="0"/>
                        </a:spcBef>
                        <a:spcAft>
                          <a:spcPts val="0"/>
                        </a:spcAft>
                        <a:buNone/>
                      </a:pPr>
                      <a:r>
                        <a:rPr lang="en"/>
                        <a:t>88,025.2%</a:t>
                      </a:r>
                      <a:endParaRPr/>
                    </a:p>
                  </a:txBody>
                  <a:tcPr marT="91425" marB="91425" marR="91425" marL="91425"/>
                </a:tc>
              </a:tr>
              <a:tr h="381000">
                <a:tc>
                  <a:txBody>
                    <a:bodyPr/>
                    <a:lstStyle/>
                    <a:p>
                      <a:pPr indent="0" lvl="0" marL="0" rtl="0" algn="ctr">
                        <a:lnSpc>
                          <a:spcPct val="115000"/>
                        </a:lnSpc>
                        <a:spcBef>
                          <a:spcPts val="0"/>
                        </a:spcBef>
                        <a:spcAft>
                          <a:spcPts val="0"/>
                        </a:spcAft>
                        <a:buNone/>
                      </a:pPr>
                      <a:r>
                        <a:rPr lang="en"/>
                        <a:t>3</a:t>
                      </a:r>
                      <a:endParaRPr/>
                    </a:p>
                  </a:txBody>
                  <a:tcPr marT="91425" marB="91425" marR="91425" marL="91425"/>
                </a:tc>
                <a:tc>
                  <a:txBody>
                    <a:bodyPr/>
                    <a:lstStyle/>
                    <a:p>
                      <a:pPr indent="0" lvl="0" marL="0" rtl="0" algn="ctr">
                        <a:lnSpc>
                          <a:spcPct val="115000"/>
                        </a:lnSpc>
                        <a:spcBef>
                          <a:spcPts val="0"/>
                        </a:spcBef>
                        <a:spcAft>
                          <a:spcPts val="0"/>
                        </a:spcAft>
                        <a:buNone/>
                      </a:pPr>
                      <a:r>
                        <a:rPr lang="en"/>
                        <a:t>6,800</a:t>
                      </a:r>
                      <a:endParaRPr/>
                    </a:p>
                  </a:txBody>
                  <a:tcPr marT="91425" marB="91425" marR="91425" marL="91425"/>
                </a:tc>
                <a:tc>
                  <a:txBody>
                    <a:bodyPr/>
                    <a:lstStyle/>
                    <a:p>
                      <a:pPr indent="0" lvl="0" marL="0" rtl="0" algn="ctr">
                        <a:lnSpc>
                          <a:spcPct val="115000"/>
                        </a:lnSpc>
                        <a:spcBef>
                          <a:spcPts val="0"/>
                        </a:spcBef>
                        <a:spcAft>
                          <a:spcPts val="0"/>
                        </a:spcAft>
                        <a:buNone/>
                      </a:pPr>
                      <a:r>
                        <a:rPr lang="en"/>
                        <a:t>5,732,646</a:t>
                      </a:r>
                      <a:endParaRPr/>
                    </a:p>
                  </a:txBody>
                  <a:tcPr marT="91425" marB="91425" marR="91425" marL="91425"/>
                </a:tc>
                <a:tc>
                  <a:txBody>
                    <a:bodyPr/>
                    <a:lstStyle/>
                    <a:p>
                      <a:pPr indent="0" lvl="0" marL="0" rtl="0" algn="ctr">
                        <a:lnSpc>
                          <a:spcPct val="115000"/>
                        </a:lnSpc>
                        <a:spcBef>
                          <a:spcPts val="0"/>
                        </a:spcBef>
                        <a:spcAft>
                          <a:spcPts val="0"/>
                        </a:spcAft>
                        <a:buNone/>
                      </a:pPr>
                      <a:r>
                        <a:rPr lang="en"/>
                        <a:t>5,725,846</a:t>
                      </a:r>
                      <a:endParaRPr/>
                    </a:p>
                  </a:txBody>
                  <a:tcPr marT="91425" marB="91425" marR="91425" marL="91425"/>
                </a:tc>
                <a:tc>
                  <a:txBody>
                    <a:bodyPr/>
                    <a:lstStyle/>
                    <a:p>
                      <a:pPr indent="0" lvl="0" marL="0" rtl="0" algn="ctr">
                        <a:lnSpc>
                          <a:spcPct val="115000"/>
                        </a:lnSpc>
                        <a:spcBef>
                          <a:spcPts val="0"/>
                        </a:spcBef>
                        <a:spcAft>
                          <a:spcPts val="0"/>
                        </a:spcAft>
                        <a:buNone/>
                      </a:pPr>
                      <a:r>
                        <a:rPr lang="en"/>
                        <a:t>84,203.6%</a:t>
                      </a:r>
                      <a:endParaRPr/>
                    </a:p>
                  </a:txBody>
                  <a:tcPr marT="91425" marB="91425" marR="91425" marL="91425"/>
                </a:tc>
              </a:tr>
              <a:tr h="381000">
                <a:tc>
                  <a:txBody>
                    <a:bodyPr/>
                    <a:lstStyle/>
                    <a:p>
                      <a:pPr indent="0" lvl="0" marL="0" rtl="0" algn="ctr">
                        <a:lnSpc>
                          <a:spcPct val="115000"/>
                        </a:lnSpc>
                        <a:spcBef>
                          <a:spcPts val="0"/>
                        </a:spcBef>
                        <a:spcAft>
                          <a:spcPts val="0"/>
                        </a:spcAft>
                        <a:buNone/>
                      </a:pPr>
                      <a:r>
                        <a:rPr lang="en"/>
                        <a:t>4</a:t>
                      </a:r>
                      <a:endParaRPr/>
                    </a:p>
                  </a:txBody>
                  <a:tcPr marT="91425" marB="91425" marR="91425" marL="91425"/>
                </a:tc>
                <a:tc>
                  <a:txBody>
                    <a:bodyPr/>
                    <a:lstStyle/>
                    <a:p>
                      <a:pPr indent="0" lvl="0" marL="0" rtl="0" algn="ctr">
                        <a:lnSpc>
                          <a:spcPct val="115000"/>
                        </a:lnSpc>
                        <a:spcBef>
                          <a:spcPts val="0"/>
                        </a:spcBef>
                        <a:spcAft>
                          <a:spcPts val="0"/>
                        </a:spcAft>
                        <a:buNone/>
                      </a:pPr>
                      <a:r>
                        <a:rPr lang="en"/>
                        <a:t>66,000</a:t>
                      </a:r>
                      <a:endParaRPr/>
                    </a:p>
                  </a:txBody>
                  <a:tcPr marT="91425" marB="91425" marR="91425" marL="91425"/>
                </a:tc>
                <a:tc>
                  <a:txBody>
                    <a:bodyPr/>
                    <a:lstStyle/>
                    <a:p>
                      <a:pPr indent="0" lvl="0" marL="0" rtl="0" algn="ctr">
                        <a:lnSpc>
                          <a:spcPct val="115000"/>
                        </a:lnSpc>
                        <a:spcBef>
                          <a:spcPts val="0"/>
                        </a:spcBef>
                        <a:spcAft>
                          <a:spcPts val="0"/>
                        </a:spcAft>
                        <a:buNone/>
                      </a:pPr>
                      <a:r>
                        <a:rPr lang="en"/>
                        <a:t>6,490,453</a:t>
                      </a:r>
                      <a:endParaRPr/>
                    </a:p>
                  </a:txBody>
                  <a:tcPr marT="91425" marB="91425" marR="91425" marL="91425"/>
                </a:tc>
                <a:tc>
                  <a:txBody>
                    <a:bodyPr/>
                    <a:lstStyle/>
                    <a:p>
                      <a:pPr indent="0" lvl="0" marL="0" rtl="0" algn="ctr">
                        <a:lnSpc>
                          <a:spcPct val="115000"/>
                        </a:lnSpc>
                        <a:spcBef>
                          <a:spcPts val="0"/>
                        </a:spcBef>
                        <a:spcAft>
                          <a:spcPts val="0"/>
                        </a:spcAft>
                        <a:buNone/>
                      </a:pPr>
                      <a:r>
                        <a:rPr lang="en"/>
                        <a:t>6,424,453</a:t>
                      </a:r>
                      <a:endParaRPr/>
                    </a:p>
                  </a:txBody>
                  <a:tcPr marT="91425" marB="91425" marR="91425" marL="91425"/>
                </a:tc>
                <a:tc>
                  <a:txBody>
                    <a:bodyPr/>
                    <a:lstStyle/>
                    <a:p>
                      <a:pPr indent="0" lvl="0" marL="0" rtl="0" algn="ctr">
                        <a:lnSpc>
                          <a:spcPct val="115000"/>
                        </a:lnSpc>
                        <a:spcBef>
                          <a:spcPts val="0"/>
                        </a:spcBef>
                        <a:spcAft>
                          <a:spcPts val="0"/>
                        </a:spcAft>
                        <a:buNone/>
                      </a:pPr>
                      <a:r>
                        <a:rPr lang="en"/>
                        <a:t>9,734.0%</a:t>
                      </a:r>
                      <a:endParaRPr/>
                    </a:p>
                  </a:txBody>
                  <a:tcPr marT="91425" marB="91425" marR="91425" marL="91425"/>
                </a:tc>
              </a:tr>
              <a:tr h="381000">
                <a:tc>
                  <a:txBody>
                    <a:bodyPr/>
                    <a:lstStyle/>
                    <a:p>
                      <a:pPr indent="0" lvl="0" marL="0" rtl="0" algn="ctr">
                        <a:lnSpc>
                          <a:spcPct val="115000"/>
                        </a:lnSpc>
                        <a:spcBef>
                          <a:spcPts val="0"/>
                        </a:spcBef>
                        <a:spcAft>
                          <a:spcPts val="0"/>
                        </a:spcAft>
                        <a:buNone/>
                      </a:pPr>
                      <a:r>
                        <a:rPr lang="en"/>
                        <a:t>5</a:t>
                      </a:r>
                      <a:endParaRPr/>
                    </a:p>
                  </a:txBody>
                  <a:tcPr marT="91425" marB="91425" marR="91425" marL="91425"/>
                </a:tc>
                <a:tc>
                  <a:txBody>
                    <a:bodyPr/>
                    <a:lstStyle/>
                    <a:p>
                      <a:pPr indent="0" lvl="0" marL="0" rtl="0" algn="ctr">
                        <a:lnSpc>
                          <a:spcPct val="115000"/>
                        </a:lnSpc>
                        <a:spcBef>
                          <a:spcPts val="0"/>
                        </a:spcBef>
                        <a:spcAft>
                          <a:spcPts val="0"/>
                        </a:spcAft>
                        <a:buNone/>
                      </a:pPr>
                      <a:r>
                        <a:rPr lang="en"/>
                        <a:t>80,000</a:t>
                      </a:r>
                      <a:endParaRPr/>
                    </a:p>
                  </a:txBody>
                  <a:tcPr marT="91425" marB="91425" marR="91425" marL="91425"/>
                </a:tc>
                <a:tc>
                  <a:txBody>
                    <a:bodyPr/>
                    <a:lstStyle/>
                    <a:p>
                      <a:pPr indent="0" lvl="0" marL="0" rtl="0" algn="ctr">
                        <a:lnSpc>
                          <a:spcPct val="115000"/>
                        </a:lnSpc>
                        <a:spcBef>
                          <a:spcPts val="0"/>
                        </a:spcBef>
                        <a:spcAft>
                          <a:spcPts val="0"/>
                        </a:spcAft>
                        <a:buNone/>
                      </a:pPr>
                      <a:r>
                        <a:rPr lang="en"/>
                        <a:t>6,410,070</a:t>
                      </a:r>
                      <a:endParaRPr/>
                    </a:p>
                  </a:txBody>
                  <a:tcPr marT="91425" marB="91425" marR="91425" marL="91425"/>
                </a:tc>
                <a:tc>
                  <a:txBody>
                    <a:bodyPr/>
                    <a:lstStyle/>
                    <a:p>
                      <a:pPr indent="0" lvl="0" marL="0" rtl="0" algn="ctr">
                        <a:lnSpc>
                          <a:spcPct val="115000"/>
                        </a:lnSpc>
                        <a:spcBef>
                          <a:spcPts val="0"/>
                        </a:spcBef>
                        <a:spcAft>
                          <a:spcPts val="0"/>
                        </a:spcAft>
                        <a:buNone/>
                      </a:pPr>
                      <a:r>
                        <a:rPr lang="en"/>
                        <a:t>6,330,070</a:t>
                      </a:r>
                      <a:endParaRPr/>
                    </a:p>
                  </a:txBody>
                  <a:tcPr marT="91425" marB="91425" marR="91425" marL="91425"/>
                </a:tc>
                <a:tc>
                  <a:txBody>
                    <a:bodyPr/>
                    <a:lstStyle/>
                    <a:p>
                      <a:pPr indent="0" lvl="0" marL="0" rtl="0" algn="ctr">
                        <a:lnSpc>
                          <a:spcPct val="115000"/>
                        </a:lnSpc>
                        <a:spcBef>
                          <a:spcPts val="0"/>
                        </a:spcBef>
                        <a:spcAft>
                          <a:spcPts val="0"/>
                        </a:spcAft>
                        <a:buNone/>
                      </a:pPr>
                      <a:r>
                        <a:rPr lang="en"/>
                        <a:t>7,912.6%</a:t>
                      </a:r>
                      <a:endParaRPr/>
                    </a:p>
                  </a:txBody>
                  <a:tcPr marT="91425" marB="91425" marR="91425" marL="91425"/>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0"/>
          <p:cNvSpPr txBox="1"/>
          <p:nvPr/>
        </p:nvSpPr>
        <p:spPr>
          <a:xfrm>
            <a:off x="101800" y="513225"/>
            <a:ext cx="8669100" cy="407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2"/>
                </a:solidFill>
              </a:rPr>
              <a:t>Nhận xét tổng quan giữa hai môi trường: </a:t>
            </a:r>
            <a:endParaRPr b="1" sz="2000">
              <a:solidFill>
                <a:schemeClr val="dk2"/>
              </a:solidFill>
            </a:endParaRPr>
          </a:p>
          <a:p>
            <a:pPr indent="0" lvl="0" marL="0" rtl="0" algn="l">
              <a:spcBef>
                <a:spcPts val="0"/>
              </a:spcBef>
              <a:spcAft>
                <a:spcPts val="0"/>
              </a:spcAft>
              <a:buNone/>
            </a:pPr>
            <a:r>
              <a:t/>
            </a:r>
            <a:endParaRPr b="1" sz="2000">
              <a:solidFill>
                <a:schemeClr val="dk2"/>
              </a:solidFill>
            </a:endParaRPr>
          </a:p>
          <a:p>
            <a:pPr indent="0" lvl="0" marL="0" rtl="0" algn="l">
              <a:spcBef>
                <a:spcPts val="0"/>
              </a:spcBef>
              <a:spcAft>
                <a:spcPts val="0"/>
              </a:spcAft>
              <a:buNone/>
            </a:pPr>
            <a:r>
              <a:t/>
            </a:r>
            <a:endParaRPr b="1" sz="2000">
              <a:solidFill>
                <a:schemeClr val="dk2"/>
              </a:solidFill>
            </a:endParaRPr>
          </a:p>
          <a:p>
            <a:pPr indent="0" lvl="0" marL="0" rtl="0" algn="l">
              <a:spcBef>
                <a:spcPts val="0"/>
              </a:spcBef>
              <a:spcAft>
                <a:spcPts val="0"/>
              </a:spcAft>
              <a:buNone/>
            </a:pPr>
            <a:r>
              <a:t/>
            </a:r>
            <a:endParaRPr b="1" sz="2000">
              <a:solidFill>
                <a:schemeClr val="dk2"/>
              </a:solidFill>
            </a:endParaRPr>
          </a:p>
          <a:p>
            <a:pPr indent="0" lvl="0" marL="0" rtl="0" algn="l">
              <a:spcBef>
                <a:spcPts val="0"/>
              </a:spcBef>
              <a:spcAft>
                <a:spcPts val="0"/>
              </a:spcAft>
              <a:buNone/>
            </a:pPr>
            <a:r>
              <a:rPr lang="en" sz="1300">
                <a:solidFill>
                  <a:schemeClr val="dk2"/>
                </a:solidFill>
              </a:rPr>
              <a:t>🔹 Hiệu năng mô hình</a:t>
            </a:r>
            <a:endParaRPr sz="1300">
              <a:solidFill>
                <a:schemeClr val="dk2"/>
              </a:solidFill>
            </a:endParaRPr>
          </a:p>
          <a:p>
            <a:pPr indent="0" lvl="0" marL="0" rtl="0" algn="l">
              <a:spcBef>
                <a:spcPts val="0"/>
              </a:spcBef>
              <a:spcAft>
                <a:spcPts val="0"/>
              </a:spcAft>
              <a:buNone/>
            </a:pPr>
            <a:r>
              <a:rPr lang="en" sz="1300">
                <a:solidFill>
                  <a:schemeClr val="dk2"/>
                </a:solidFill>
              </a:rPr>
              <a:t>ML truyền thống đạt độ chính xác cao hơn (R² ~0.86–0.89) nhờ khả năng tinh chỉnh và mô hình boosting mạnh.</a:t>
            </a:r>
            <a:endParaRPr sz="1300">
              <a:solidFill>
                <a:schemeClr val="dk2"/>
              </a:solidFill>
            </a:endParaRPr>
          </a:p>
          <a:p>
            <a:pPr indent="0" lvl="0" marL="0" rtl="0" algn="l">
              <a:spcBef>
                <a:spcPts val="0"/>
              </a:spcBef>
              <a:spcAft>
                <a:spcPts val="0"/>
              </a:spcAft>
              <a:buNone/>
            </a:pPr>
            <a:r>
              <a:rPr lang="en" sz="1300">
                <a:solidFill>
                  <a:schemeClr val="dk2"/>
                </a:solidFill>
              </a:rPr>
              <a:t>PySpark cho hiệu năng thấp hơn một chút (R² ~0.8) nhưng vẫn đủ ổn định trên dữ liệu lớn.</a:t>
            </a:r>
            <a:endParaRPr sz="1300">
              <a:solidFill>
                <a:schemeClr val="dk2"/>
              </a:solidFill>
            </a:endParaRPr>
          </a:p>
          <a:p>
            <a:pPr indent="0" lvl="0" marL="0" rtl="0" algn="l">
              <a:spcBef>
                <a:spcPts val="0"/>
              </a:spcBef>
              <a:spcAft>
                <a:spcPts val="0"/>
              </a:spcAft>
              <a:buNone/>
            </a:pPr>
            <a:r>
              <a:rPr lang="en" sz="1300">
                <a:solidFill>
                  <a:schemeClr val="dk2"/>
                </a:solidFill>
              </a:rPr>
              <a:t>Random Forest là mô hình hiệu quả nhất ở cả hai môi trường, cân bằng giữa độ chính xác và thời gian huấn luyện.</a:t>
            </a:r>
            <a:endParaRPr sz="1300">
              <a:solidFill>
                <a:schemeClr val="dk2"/>
              </a:solidFill>
            </a:endParaRPr>
          </a:p>
          <a:p>
            <a:pPr indent="0" lvl="0" marL="0" rtl="0" algn="l">
              <a:spcBef>
                <a:spcPts val="0"/>
              </a:spcBef>
              <a:spcAft>
                <a:spcPts val="0"/>
              </a:spcAft>
              <a:buNone/>
            </a:pPr>
            <a:r>
              <a:t/>
            </a:r>
            <a:endParaRPr sz="1300">
              <a:solidFill>
                <a:schemeClr val="dk2"/>
              </a:solidFill>
            </a:endParaRPr>
          </a:p>
          <a:p>
            <a:pPr indent="0" lvl="0" marL="0" rtl="0" algn="l">
              <a:spcBef>
                <a:spcPts val="0"/>
              </a:spcBef>
              <a:spcAft>
                <a:spcPts val="0"/>
              </a:spcAft>
              <a:buNone/>
            </a:pPr>
            <a:r>
              <a:rPr lang="en" sz="1300">
                <a:solidFill>
                  <a:schemeClr val="dk2"/>
                </a:solidFill>
              </a:rPr>
              <a:t>🔹 Thời gian và hiệu suất</a:t>
            </a:r>
            <a:endParaRPr sz="1300">
              <a:solidFill>
                <a:schemeClr val="dk2"/>
              </a:solidFill>
            </a:endParaRPr>
          </a:p>
          <a:p>
            <a:pPr indent="0" lvl="0" marL="0" rtl="0" algn="l">
              <a:spcBef>
                <a:spcPts val="0"/>
              </a:spcBef>
              <a:spcAft>
                <a:spcPts val="0"/>
              </a:spcAft>
              <a:buNone/>
            </a:pPr>
            <a:r>
              <a:rPr lang="en" sz="1300">
                <a:solidFill>
                  <a:schemeClr val="dk2"/>
                </a:solidFill>
              </a:rPr>
              <a:t>PySpark tối ưu tốt khi xử lý dữ liệu quy mô lớn, phân tán, song song hóa hiệu quả.</a:t>
            </a:r>
            <a:endParaRPr sz="1300">
              <a:solidFill>
                <a:schemeClr val="dk2"/>
              </a:solidFill>
            </a:endParaRPr>
          </a:p>
          <a:p>
            <a:pPr indent="0" lvl="0" marL="0" rtl="0" algn="l">
              <a:spcBef>
                <a:spcPts val="0"/>
              </a:spcBef>
              <a:spcAft>
                <a:spcPts val="0"/>
              </a:spcAft>
              <a:buNone/>
            </a:pPr>
            <a:r>
              <a:rPr lang="en" sz="1300">
                <a:solidFill>
                  <a:schemeClr val="dk2"/>
                </a:solidFill>
              </a:rPr>
              <a:t>ML truyền thống nhanh hơn trên tập nhỏ nhưng tốn bộ nhớ khi mở rộng.</a:t>
            </a:r>
            <a:endParaRPr sz="1300">
              <a:solidFill>
                <a:schemeClr val="dk2"/>
              </a:solidFill>
            </a:endParaRPr>
          </a:p>
          <a:p>
            <a:pPr indent="0" lvl="0" marL="0" rtl="0" algn="l">
              <a:spcBef>
                <a:spcPts val="0"/>
              </a:spcBef>
              <a:spcAft>
                <a:spcPts val="0"/>
              </a:spcAft>
              <a:buNone/>
            </a:pPr>
            <a:r>
              <a:rPr lang="en" sz="1300">
                <a:solidFill>
                  <a:schemeClr val="dk2"/>
                </a:solidFill>
              </a:rPr>
              <a:t>Các mô hình như LightGBM, XGBoost có tốc độ nhanh và chính xác cao → phù hợp cho chạy local hoặc batch nhỏ.</a:t>
            </a:r>
            <a:endParaRPr sz="1300">
              <a:solidFill>
                <a:schemeClr val="dk2"/>
              </a:solidFill>
            </a:endParaRPr>
          </a:p>
          <a:p>
            <a:pPr indent="0" lvl="0" marL="0" rtl="0" algn="l">
              <a:spcBef>
                <a:spcPts val="0"/>
              </a:spcBef>
              <a:spcAft>
                <a:spcPts val="0"/>
              </a:spcAft>
              <a:buNone/>
            </a:pPr>
            <a:r>
              <a:t/>
            </a:r>
            <a:endParaRPr b="1" sz="1300">
              <a:solidFill>
                <a:schemeClr val="dk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1"/>
          <p:cNvSpPr txBox="1"/>
          <p:nvPr/>
        </p:nvSpPr>
        <p:spPr>
          <a:xfrm>
            <a:off x="237450" y="102050"/>
            <a:ext cx="8669100" cy="28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2"/>
                </a:solidFill>
              </a:rPr>
              <a:t>Quy luật phát hiện giá bất thường (Sử dụng ML truyền thống kết hợp với phương pháp xử lý bất thường)</a:t>
            </a:r>
            <a:endParaRPr b="1" sz="2000">
              <a:solidFill>
                <a:schemeClr val="dk2"/>
              </a:solidFill>
            </a:endParaRPr>
          </a:p>
          <a:p>
            <a:pPr indent="0" lvl="0" marL="0" rtl="0" algn="l">
              <a:spcBef>
                <a:spcPts val="0"/>
              </a:spcBef>
              <a:spcAft>
                <a:spcPts val="0"/>
              </a:spcAft>
              <a:buNone/>
            </a:pPr>
            <a:r>
              <a:rPr b="1" lang="en" sz="1200">
                <a:solidFill>
                  <a:schemeClr val="dk2"/>
                </a:solidFill>
              </a:rPr>
              <a:t>Nguyên tắc chung</a:t>
            </a:r>
            <a:endParaRPr b="1"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Dựa trên kết hợp giữa quy tắc (rule-based) và mô hình thống kê / ML.</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Chỉ xét xe có vi_pham_minmax = 1 → giá nằm ngoài khoảng hợp lý.</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Mỗi xe được gán điểm bất thường tổng hợp (abnormal_score) từ 0 → 100.</a:t>
            </a:r>
            <a:endParaRPr sz="1200">
              <a:solidFill>
                <a:schemeClr val="dk2"/>
              </a:solidFill>
            </a:endParaRPr>
          </a:p>
          <a:p>
            <a:pPr indent="0" lvl="0" marL="0" rtl="0" algn="l">
              <a:spcBef>
                <a:spcPts val="0"/>
              </a:spcBef>
              <a:spcAft>
                <a:spcPts val="0"/>
              </a:spcAft>
              <a:buNone/>
            </a:pPr>
            <a:r>
              <a:rPr b="1" lang="en" sz="1200">
                <a:solidFill>
                  <a:schemeClr val="dk2"/>
                </a:solidFill>
              </a:rPr>
              <a:t>Cách tính điểm</a:t>
            </a:r>
            <a:endParaRPr b="1"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Score A (30%) → dựa trên độ lệch Z_resid giữa giá thực tế và giá dự đoán.</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|Z| càng lớn → giá càng bất thường.</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Score B (70%) → dựa trên B_score (mức độ bất thường mô hình).</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So sánh với ngưỡng bách phân vị 98% để xác định bất thường mạnh.</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Công thức tổng hợp:</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abnormal_score=0.3×𝐴+0.7×𝐵</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Nếu abnormal_score ≥ 60 → đánh dấu “bất thường mạnh”.</a:t>
            </a:r>
            <a:endParaRPr sz="1200">
              <a:solidFill>
                <a:schemeClr val="dk2"/>
              </a:solidFill>
            </a:endParaRPr>
          </a:p>
        </p:txBody>
      </p:sp>
      <p:graphicFrame>
        <p:nvGraphicFramePr>
          <p:cNvPr id="253" name="Google Shape;253;p41"/>
          <p:cNvGraphicFramePr/>
          <p:nvPr/>
        </p:nvGraphicFramePr>
        <p:xfrm>
          <a:off x="1027275" y="3035350"/>
          <a:ext cx="3000000" cy="3000000"/>
        </p:xfrm>
        <a:graphic>
          <a:graphicData uri="http://schemas.openxmlformats.org/drawingml/2006/table">
            <a:tbl>
              <a:tblPr>
                <a:noFill/>
                <a:tableStyleId>{E14CACA6-E491-419A-911E-EF98CFF7C55A}</a:tableStyleId>
              </a:tblPr>
              <a:tblGrid>
                <a:gridCol w="3619500"/>
                <a:gridCol w="3619500"/>
              </a:tblGrid>
              <a:tr h="381000">
                <a:tc>
                  <a:txBody>
                    <a:bodyPr/>
                    <a:lstStyle/>
                    <a:p>
                      <a:pPr indent="0" lvl="0" marL="0" rtl="0" algn="l">
                        <a:lnSpc>
                          <a:spcPct val="115000"/>
                        </a:lnSpc>
                        <a:spcBef>
                          <a:spcPts val="0"/>
                        </a:spcBef>
                        <a:spcAft>
                          <a:spcPts val="0"/>
                        </a:spcAft>
                        <a:buNone/>
                      </a:pPr>
                      <a:r>
                        <a:rPr lang="en" sz="1200"/>
                        <a:t>Điều kiện</a:t>
                      </a:r>
                      <a:endParaRPr sz="1200"/>
                    </a:p>
                  </a:txBody>
                  <a:tcPr marT="91425" marB="91425" marR="91425" marL="91425"/>
                </a:tc>
                <a:tc>
                  <a:txBody>
                    <a:bodyPr/>
                    <a:lstStyle/>
                    <a:p>
                      <a:pPr indent="0" lvl="0" marL="0" rtl="0" algn="l">
                        <a:lnSpc>
                          <a:spcPct val="115000"/>
                        </a:lnSpc>
                        <a:spcBef>
                          <a:spcPts val="0"/>
                        </a:spcBef>
                        <a:spcAft>
                          <a:spcPts val="0"/>
                        </a:spcAft>
                        <a:buNone/>
                      </a:pPr>
                      <a:r>
                        <a:rPr lang="en" sz="1200"/>
                        <a:t>Kết luận</a:t>
                      </a:r>
                      <a:endParaRPr sz="1200"/>
                    </a:p>
                  </a:txBody>
                  <a:tcPr marT="91425" marB="91425" marR="91425" marL="91425"/>
                </a:tc>
              </a:tr>
              <a:tr h="381000">
                <a:tc>
                  <a:txBody>
                    <a:bodyPr/>
                    <a:lstStyle/>
                    <a:p>
                      <a:pPr indent="0" lvl="0" marL="0" rtl="0" algn="l">
                        <a:lnSpc>
                          <a:spcPct val="115000"/>
                        </a:lnSpc>
                        <a:spcBef>
                          <a:spcPts val="0"/>
                        </a:spcBef>
                        <a:spcAft>
                          <a:spcPts val="0"/>
                        </a:spcAft>
                        <a:buNone/>
                      </a:pPr>
                      <a:r>
                        <a:rPr lang="en" sz="1200"/>
                        <a:t>Z ≥ +2</a:t>
                      </a:r>
                      <a:endParaRPr sz="1200"/>
                    </a:p>
                  </a:txBody>
                  <a:tcPr marT="91425" marB="91425" marR="91425" marL="91425"/>
                </a:tc>
                <a:tc>
                  <a:txBody>
                    <a:bodyPr/>
                    <a:lstStyle/>
                    <a:p>
                      <a:pPr indent="0" lvl="0" marL="0" rtl="0" algn="l">
                        <a:lnSpc>
                          <a:spcPct val="115000"/>
                        </a:lnSpc>
                        <a:spcBef>
                          <a:spcPts val="0"/>
                        </a:spcBef>
                        <a:spcAft>
                          <a:spcPts val="0"/>
                        </a:spcAft>
                        <a:buNone/>
                      </a:pPr>
                      <a:r>
                        <a:rPr lang="en" sz="1200"/>
                        <a:t>🚨 Giá cao bất thường</a:t>
                      </a:r>
                      <a:endParaRPr sz="1200"/>
                    </a:p>
                  </a:txBody>
                  <a:tcPr marT="91425" marB="91425" marR="91425" marL="91425"/>
                </a:tc>
              </a:tr>
              <a:tr h="381000">
                <a:tc>
                  <a:txBody>
                    <a:bodyPr/>
                    <a:lstStyle/>
                    <a:p>
                      <a:pPr indent="0" lvl="0" marL="0" rtl="0" algn="l">
                        <a:lnSpc>
                          <a:spcPct val="115000"/>
                        </a:lnSpc>
                        <a:spcBef>
                          <a:spcPts val="0"/>
                        </a:spcBef>
                        <a:spcAft>
                          <a:spcPts val="0"/>
                        </a:spcAft>
                        <a:buNone/>
                      </a:pPr>
                      <a:r>
                        <a:rPr lang="en" sz="1200"/>
                        <a:t>Z ≤ -2</a:t>
                      </a:r>
                      <a:endParaRPr sz="1200"/>
                    </a:p>
                  </a:txBody>
                  <a:tcPr marT="91425" marB="91425" marR="91425" marL="91425"/>
                </a:tc>
                <a:tc>
                  <a:txBody>
                    <a:bodyPr/>
                    <a:lstStyle/>
                    <a:p>
                      <a:pPr indent="0" lvl="0" marL="0" rtl="0" algn="l">
                        <a:lnSpc>
                          <a:spcPct val="115000"/>
                        </a:lnSpc>
                        <a:spcBef>
                          <a:spcPts val="0"/>
                        </a:spcBef>
                        <a:spcAft>
                          <a:spcPts val="0"/>
                        </a:spcAft>
                        <a:buNone/>
                      </a:pPr>
                      <a:r>
                        <a:rPr lang="en" sz="1200"/>
                        <a:t>⚠️ Giá thấp bất thường</a:t>
                      </a:r>
                      <a:endParaRPr sz="1200"/>
                    </a:p>
                  </a:txBody>
                  <a:tcPr marT="91425" marB="91425" marR="91425" marL="91425"/>
                </a:tc>
              </a:tr>
              <a:tr h="381000">
                <a:tc>
                  <a:txBody>
                    <a:bodyPr/>
                    <a:lstStyle/>
                    <a:p>
                      <a:pPr indent="0" lvl="0" marL="0" rtl="0" algn="l">
                        <a:lnSpc>
                          <a:spcPct val="115000"/>
                        </a:lnSpc>
                        <a:spcBef>
                          <a:spcPts val="0"/>
                        </a:spcBef>
                        <a:spcAft>
                          <a:spcPts val="0"/>
                        </a:spcAft>
                        <a:buNone/>
                      </a:pPr>
                      <a:r>
                        <a:rPr lang="en" sz="1200"/>
                        <a:t>Vi phạm min/max khác</a:t>
                      </a:r>
                      <a:endParaRPr sz="1200"/>
                    </a:p>
                  </a:txBody>
                  <a:tcPr marT="91425" marB="91425" marR="91425" marL="91425"/>
                </a:tc>
                <a:tc>
                  <a:txBody>
                    <a:bodyPr/>
                    <a:lstStyle/>
                    <a:p>
                      <a:pPr indent="0" lvl="0" marL="0" rtl="0" algn="l">
                        <a:lnSpc>
                          <a:spcPct val="115000"/>
                        </a:lnSpc>
                        <a:spcBef>
                          <a:spcPts val="0"/>
                        </a:spcBef>
                        <a:spcAft>
                          <a:spcPts val="0"/>
                        </a:spcAft>
                        <a:buNone/>
                      </a:pPr>
                      <a:r>
                        <a:rPr lang="en" sz="1200"/>
                        <a:t>⚙️ Vi phạm biên giá</a:t>
                      </a:r>
                      <a:endParaRPr sz="1200"/>
                    </a:p>
                  </a:txBody>
                  <a:tcPr marT="91425" marB="91425" marR="91425" marL="91425"/>
                </a:tc>
              </a:tr>
              <a:tr h="381000">
                <a:tc>
                  <a:txBody>
                    <a:bodyPr/>
                    <a:lstStyle/>
                    <a:p>
                      <a:pPr indent="0" lvl="0" marL="0" rtl="0" algn="l">
                        <a:lnSpc>
                          <a:spcPct val="115000"/>
                        </a:lnSpc>
                        <a:spcBef>
                          <a:spcPts val="0"/>
                        </a:spcBef>
                        <a:spcAft>
                          <a:spcPts val="0"/>
                        </a:spcAft>
                        <a:buNone/>
                      </a:pPr>
                      <a:r>
                        <a:rPr lang="en" sz="1200"/>
                        <a:t>Không vi phạm</a:t>
                      </a:r>
                      <a:endParaRPr sz="1200"/>
                    </a:p>
                  </a:txBody>
                  <a:tcPr marT="91425" marB="91425" marR="91425" marL="91425"/>
                </a:tc>
                <a:tc>
                  <a:txBody>
                    <a:bodyPr/>
                    <a:lstStyle/>
                    <a:p>
                      <a:pPr indent="0" lvl="0" marL="0" rtl="0" algn="l">
                        <a:lnSpc>
                          <a:spcPct val="115000"/>
                        </a:lnSpc>
                        <a:spcBef>
                          <a:spcPts val="0"/>
                        </a:spcBef>
                        <a:spcAft>
                          <a:spcPts val="0"/>
                        </a:spcAft>
                        <a:buNone/>
                      </a:pPr>
                      <a:r>
                        <a:rPr lang="en" sz="1200"/>
                        <a:t>✅ Bình thường</a:t>
                      </a:r>
                      <a:endParaRPr sz="1200"/>
                    </a:p>
                  </a:txBody>
                  <a:tcPr marT="91425" marB="91425" marR="91425" marL="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pic>
        <p:nvPicPr>
          <p:cNvPr id="68" name="Google Shape;68;p15"/>
          <p:cNvPicPr preferRelativeResize="0"/>
          <p:nvPr/>
        </p:nvPicPr>
        <p:blipFill>
          <a:blip r:embed="rId3">
            <a:alphaModFix/>
          </a:blip>
          <a:stretch>
            <a:fillRect/>
          </a:stretch>
        </p:blipFill>
        <p:spPr>
          <a:xfrm>
            <a:off x="66100" y="785425"/>
            <a:ext cx="8839199" cy="3489158"/>
          </a:xfrm>
          <a:prstGeom prst="rect">
            <a:avLst/>
          </a:prstGeom>
          <a:noFill/>
          <a:ln>
            <a:noFill/>
          </a:ln>
        </p:spPr>
      </p:pic>
      <p:sp>
        <p:nvSpPr>
          <p:cNvPr id="69" name="Google Shape;69;p15"/>
          <p:cNvSpPr txBox="1"/>
          <p:nvPr/>
        </p:nvSpPr>
        <p:spPr>
          <a:xfrm>
            <a:off x="3301425" y="4616450"/>
            <a:ext cx="5690100" cy="3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Nguồn hình: https://intellipaat.com/blog/data-science-process/</a:t>
            </a:r>
            <a:endParaRPr sz="1000">
              <a:solidFill>
                <a:schemeClr val="dk2"/>
              </a:solidFill>
            </a:endParaRPr>
          </a:p>
        </p:txBody>
      </p:sp>
      <p:pic>
        <p:nvPicPr>
          <p:cNvPr id="70" name="Google Shape;70;p15"/>
          <p:cNvPicPr preferRelativeResize="0"/>
          <p:nvPr/>
        </p:nvPicPr>
        <p:blipFill>
          <a:blip r:embed="rId4">
            <a:alphaModFix/>
          </a:blip>
          <a:stretch>
            <a:fillRect/>
          </a:stretch>
        </p:blipFill>
        <p:spPr>
          <a:xfrm>
            <a:off x="7518750" y="893350"/>
            <a:ext cx="1312575" cy="5506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2"/>
          <p:cNvSpPr txBox="1"/>
          <p:nvPr/>
        </p:nvSpPr>
        <p:spPr>
          <a:xfrm>
            <a:off x="380775" y="278625"/>
            <a:ext cx="6493500" cy="9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solidFill>
                  <a:schemeClr val="dk2"/>
                </a:solidFill>
              </a:rPr>
              <a:t>→ Phương pháp:</a:t>
            </a:r>
            <a:endParaRPr sz="2000">
              <a:solidFill>
                <a:schemeClr val="dk2"/>
              </a:solidFill>
            </a:endParaRPr>
          </a:p>
          <a:p>
            <a:pPr indent="0" lvl="0" marL="0" rtl="0" algn="l">
              <a:spcBef>
                <a:spcPts val="0"/>
              </a:spcBef>
              <a:spcAft>
                <a:spcPts val="0"/>
              </a:spcAft>
              <a:buNone/>
            </a:pPr>
            <a:r>
              <a:rPr lang="en" sz="2000">
                <a:solidFill>
                  <a:schemeClr val="dk2"/>
                </a:solidFill>
              </a:rPr>
              <a:t>Isolation Forest, LOF, One-Class SVM.</a:t>
            </a:r>
            <a:endParaRPr sz="2000">
              <a:solidFill>
                <a:schemeClr val="dk2"/>
              </a:solidFill>
            </a:endParaRPr>
          </a:p>
        </p:txBody>
      </p:sp>
      <p:graphicFrame>
        <p:nvGraphicFramePr>
          <p:cNvPr id="259" name="Google Shape;259;p42"/>
          <p:cNvGraphicFramePr/>
          <p:nvPr/>
        </p:nvGraphicFramePr>
        <p:xfrm>
          <a:off x="952500" y="1342350"/>
          <a:ext cx="3000000" cy="3000000"/>
        </p:xfrm>
        <a:graphic>
          <a:graphicData uri="http://schemas.openxmlformats.org/drawingml/2006/table">
            <a:tbl>
              <a:tblPr>
                <a:noFill/>
                <a:tableStyleId>{E14CACA6-E491-419A-911E-EF98CFF7C55A}</a:tableStyleId>
              </a:tblPr>
              <a:tblGrid>
                <a:gridCol w="1809750"/>
                <a:gridCol w="1809750"/>
                <a:gridCol w="1809750"/>
                <a:gridCol w="1809750"/>
              </a:tblGrid>
              <a:tr h="381000">
                <a:tc>
                  <a:txBody>
                    <a:bodyPr/>
                    <a:lstStyle/>
                    <a:p>
                      <a:pPr indent="0" lvl="0" marL="0" rtl="0" algn="l">
                        <a:lnSpc>
                          <a:spcPct val="115000"/>
                        </a:lnSpc>
                        <a:spcBef>
                          <a:spcPts val="0"/>
                        </a:spcBef>
                        <a:spcAft>
                          <a:spcPts val="0"/>
                        </a:spcAft>
                        <a:buNone/>
                      </a:pPr>
                      <a:r>
                        <a:rPr b="1" lang="en" sz="1100"/>
                        <a:t>Mô hình</a:t>
                      </a:r>
                      <a:endParaRPr b="1" sz="1100"/>
                    </a:p>
                  </a:txBody>
                  <a:tcPr marT="91425" marB="91425" marR="91425" marL="91425"/>
                </a:tc>
                <a:tc>
                  <a:txBody>
                    <a:bodyPr/>
                    <a:lstStyle/>
                    <a:p>
                      <a:pPr indent="0" lvl="0" marL="0" rtl="0" algn="ctr">
                        <a:lnSpc>
                          <a:spcPct val="115000"/>
                        </a:lnSpc>
                        <a:spcBef>
                          <a:spcPts val="0"/>
                        </a:spcBef>
                        <a:spcAft>
                          <a:spcPts val="0"/>
                        </a:spcAft>
                        <a:buNone/>
                      </a:pPr>
                      <a:r>
                        <a:rPr b="1" lang="en" sz="1100"/>
                        <a:t>AUC (weak)</a:t>
                      </a:r>
                      <a:endParaRPr b="1" sz="1100"/>
                    </a:p>
                  </a:txBody>
                  <a:tcPr marT="91425" marB="91425" marR="91425" marL="91425"/>
                </a:tc>
                <a:tc>
                  <a:txBody>
                    <a:bodyPr/>
                    <a:lstStyle/>
                    <a:p>
                      <a:pPr indent="0" lvl="0" marL="0" rtl="0" algn="ctr">
                        <a:lnSpc>
                          <a:spcPct val="115000"/>
                        </a:lnSpc>
                        <a:spcBef>
                          <a:spcPts val="0"/>
                        </a:spcBef>
                        <a:spcAft>
                          <a:spcPts val="0"/>
                        </a:spcAft>
                        <a:buNone/>
                      </a:pPr>
                      <a:r>
                        <a:rPr b="1" lang="en" sz="1100"/>
                        <a:t>AP (weak)</a:t>
                      </a:r>
                      <a:endParaRPr b="1" sz="1100"/>
                    </a:p>
                  </a:txBody>
                  <a:tcPr marT="91425" marB="91425" marR="91425" marL="91425"/>
                </a:tc>
                <a:tc>
                  <a:txBody>
                    <a:bodyPr/>
                    <a:lstStyle/>
                    <a:p>
                      <a:pPr indent="0" lvl="0" marL="0" rtl="0" algn="ctr">
                        <a:lnSpc>
                          <a:spcPct val="115000"/>
                        </a:lnSpc>
                        <a:spcBef>
                          <a:spcPts val="0"/>
                        </a:spcBef>
                        <a:spcAft>
                          <a:spcPts val="0"/>
                        </a:spcAft>
                        <a:buNone/>
                      </a:pPr>
                      <a:r>
                        <a:rPr b="1" lang="en" sz="1100"/>
                        <a:t>Thời gian (s)</a:t>
                      </a:r>
                      <a:endParaRPr b="1" sz="1100"/>
                    </a:p>
                  </a:txBody>
                  <a:tcPr marT="91425" marB="91425" marR="91425" marL="91425"/>
                </a:tc>
              </a:tr>
              <a:tr h="381000">
                <a:tc>
                  <a:txBody>
                    <a:bodyPr/>
                    <a:lstStyle/>
                    <a:p>
                      <a:pPr indent="0" lvl="0" marL="0" rtl="0" algn="l">
                        <a:lnSpc>
                          <a:spcPct val="115000"/>
                        </a:lnSpc>
                        <a:spcBef>
                          <a:spcPts val="0"/>
                        </a:spcBef>
                        <a:spcAft>
                          <a:spcPts val="0"/>
                        </a:spcAft>
                        <a:buNone/>
                      </a:pPr>
                      <a:r>
                        <a:rPr b="1" lang="en" sz="1100"/>
                        <a:t>LOF (Local Outlier Factor)</a:t>
                      </a:r>
                      <a:endParaRPr b="1" sz="1100"/>
                    </a:p>
                  </a:txBody>
                  <a:tcPr marT="91425" marB="91425" marR="91425" marL="91425"/>
                </a:tc>
                <a:tc>
                  <a:txBody>
                    <a:bodyPr/>
                    <a:lstStyle/>
                    <a:p>
                      <a:pPr indent="0" lvl="0" marL="0" rtl="0" algn="ctr">
                        <a:lnSpc>
                          <a:spcPct val="115000"/>
                        </a:lnSpc>
                        <a:spcBef>
                          <a:spcPts val="0"/>
                        </a:spcBef>
                        <a:spcAft>
                          <a:spcPts val="0"/>
                        </a:spcAft>
                        <a:buNone/>
                      </a:pPr>
                      <a:r>
                        <a:rPr lang="en">
                          <a:solidFill>
                            <a:schemeClr val="dk1"/>
                          </a:solidFill>
                        </a:rPr>
                        <a:t>0.742</a:t>
                      </a:r>
                      <a:endParaRPr sz="1100"/>
                    </a:p>
                  </a:txBody>
                  <a:tcPr marT="91425" marB="91425" marR="91425" marL="91425"/>
                </a:tc>
                <a:tc>
                  <a:txBody>
                    <a:bodyPr/>
                    <a:lstStyle/>
                    <a:p>
                      <a:pPr indent="0" lvl="0" marL="0" rtl="0" algn="ctr">
                        <a:lnSpc>
                          <a:spcPct val="115000"/>
                        </a:lnSpc>
                        <a:spcBef>
                          <a:spcPts val="0"/>
                        </a:spcBef>
                        <a:spcAft>
                          <a:spcPts val="0"/>
                        </a:spcAft>
                        <a:buNone/>
                      </a:pPr>
                      <a:r>
                        <a:rPr lang="en">
                          <a:solidFill>
                            <a:schemeClr val="dk1"/>
                          </a:solidFill>
                        </a:rPr>
                        <a:t>0.746</a:t>
                      </a:r>
                      <a:endParaRPr sz="1100"/>
                    </a:p>
                  </a:txBody>
                  <a:tcPr marT="91425" marB="91425" marR="91425" marL="91425"/>
                </a:tc>
                <a:tc>
                  <a:txBody>
                    <a:bodyPr/>
                    <a:lstStyle/>
                    <a:p>
                      <a:pPr indent="0" lvl="0" marL="0" rtl="0" algn="ctr">
                        <a:lnSpc>
                          <a:spcPct val="115000"/>
                        </a:lnSpc>
                        <a:spcBef>
                          <a:spcPts val="0"/>
                        </a:spcBef>
                        <a:spcAft>
                          <a:spcPts val="0"/>
                        </a:spcAft>
                        <a:buNone/>
                      </a:pPr>
                      <a:r>
                        <a:rPr lang="en"/>
                        <a:t>0.62</a:t>
                      </a:r>
                      <a:endParaRPr/>
                    </a:p>
                  </a:txBody>
                  <a:tcPr marT="91425" marB="91425" marR="91425" marL="91425"/>
                </a:tc>
              </a:tr>
              <a:tr h="381000">
                <a:tc>
                  <a:txBody>
                    <a:bodyPr/>
                    <a:lstStyle/>
                    <a:p>
                      <a:pPr indent="0" lvl="0" marL="0" rtl="0" algn="l">
                        <a:lnSpc>
                          <a:spcPct val="115000"/>
                        </a:lnSpc>
                        <a:spcBef>
                          <a:spcPts val="0"/>
                        </a:spcBef>
                        <a:spcAft>
                          <a:spcPts val="0"/>
                        </a:spcAft>
                        <a:buNone/>
                      </a:pPr>
                      <a:r>
                        <a:rPr b="1" lang="en" sz="1100"/>
                        <a:t>Isolation Forest</a:t>
                      </a:r>
                      <a:endParaRPr b="1" sz="1100"/>
                    </a:p>
                  </a:txBody>
                  <a:tcPr marT="91425" marB="91425" marR="91425" marL="91425"/>
                </a:tc>
                <a:tc>
                  <a:txBody>
                    <a:bodyPr/>
                    <a:lstStyle/>
                    <a:p>
                      <a:pPr indent="0" lvl="0" marL="0" rtl="0" algn="ctr">
                        <a:lnSpc>
                          <a:spcPct val="115000"/>
                        </a:lnSpc>
                        <a:spcBef>
                          <a:spcPts val="0"/>
                        </a:spcBef>
                        <a:spcAft>
                          <a:spcPts val="0"/>
                        </a:spcAft>
                        <a:buNone/>
                      </a:pPr>
                      <a:r>
                        <a:rPr lang="en"/>
                        <a:t>0.713</a:t>
                      </a:r>
                      <a:endParaRPr/>
                    </a:p>
                  </a:txBody>
                  <a:tcPr marT="91425" marB="91425" marR="91425" marL="91425"/>
                </a:tc>
                <a:tc>
                  <a:txBody>
                    <a:bodyPr/>
                    <a:lstStyle/>
                    <a:p>
                      <a:pPr indent="0" lvl="0" marL="0" rtl="0" algn="ctr">
                        <a:lnSpc>
                          <a:spcPct val="115000"/>
                        </a:lnSpc>
                        <a:spcBef>
                          <a:spcPts val="0"/>
                        </a:spcBef>
                        <a:spcAft>
                          <a:spcPts val="0"/>
                        </a:spcAft>
                        <a:buNone/>
                      </a:pPr>
                      <a:r>
                        <a:rPr lang="en"/>
                        <a:t>0.726</a:t>
                      </a:r>
                      <a:endParaRPr/>
                    </a:p>
                  </a:txBody>
                  <a:tcPr marT="91425" marB="91425" marR="91425" marL="91425"/>
                </a:tc>
                <a:tc>
                  <a:txBody>
                    <a:bodyPr/>
                    <a:lstStyle/>
                    <a:p>
                      <a:pPr indent="0" lvl="0" marL="0" rtl="0" algn="ctr">
                        <a:lnSpc>
                          <a:spcPct val="115000"/>
                        </a:lnSpc>
                        <a:spcBef>
                          <a:spcPts val="0"/>
                        </a:spcBef>
                        <a:spcAft>
                          <a:spcPts val="0"/>
                        </a:spcAft>
                        <a:buNone/>
                      </a:pPr>
                      <a:r>
                        <a:rPr lang="en"/>
                        <a:t>1.45</a:t>
                      </a:r>
                      <a:endParaRPr/>
                    </a:p>
                  </a:txBody>
                  <a:tcPr marT="91425" marB="91425" marR="91425" marL="91425"/>
                </a:tc>
              </a:tr>
              <a:tr h="381000">
                <a:tc>
                  <a:txBody>
                    <a:bodyPr/>
                    <a:lstStyle/>
                    <a:p>
                      <a:pPr indent="0" lvl="0" marL="0" rtl="0" algn="l">
                        <a:lnSpc>
                          <a:spcPct val="115000"/>
                        </a:lnSpc>
                        <a:spcBef>
                          <a:spcPts val="0"/>
                        </a:spcBef>
                        <a:spcAft>
                          <a:spcPts val="0"/>
                        </a:spcAft>
                        <a:buNone/>
                      </a:pPr>
                      <a:r>
                        <a:rPr b="1" lang="en" sz="1100"/>
                        <a:t>One-Class SVM</a:t>
                      </a:r>
                      <a:endParaRPr b="1" sz="1100"/>
                    </a:p>
                  </a:txBody>
                  <a:tcPr marT="91425" marB="91425" marR="91425" marL="91425"/>
                </a:tc>
                <a:tc>
                  <a:txBody>
                    <a:bodyPr/>
                    <a:lstStyle/>
                    <a:p>
                      <a:pPr indent="0" lvl="0" marL="0" rtl="0" algn="ctr">
                        <a:lnSpc>
                          <a:spcPct val="115000"/>
                        </a:lnSpc>
                        <a:spcBef>
                          <a:spcPts val="0"/>
                        </a:spcBef>
                        <a:spcAft>
                          <a:spcPts val="0"/>
                        </a:spcAft>
                        <a:buNone/>
                      </a:pPr>
                      <a:r>
                        <a:rPr lang="en"/>
                        <a:t>0.543</a:t>
                      </a:r>
                      <a:endParaRPr/>
                    </a:p>
                  </a:txBody>
                  <a:tcPr marT="91425" marB="91425" marR="91425" marL="91425"/>
                </a:tc>
                <a:tc>
                  <a:txBody>
                    <a:bodyPr/>
                    <a:lstStyle/>
                    <a:p>
                      <a:pPr indent="0" lvl="0" marL="0" rtl="0" algn="ctr">
                        <a:lnSpc>
                          <a:spcPct val="115000"/>
                        </a:lnSpc>
                        <a:spcBef>
                          <a:spcPts val="0"/>
                        </a:spcBef>
                        <a:spcAft>
                          <a:spcPts val="0"/>
                        </a:spcAft>
                        <a:buNone/>
                      </a:pPr>
                      <a:r>
                        <a:rPr lang="en"/>
                        <a:t>0.583</a:t>
                      </a:r>
                      <a:endParaRPr/>
                    </a:p>
                  </a:txBody>
                  <a:tcPr marT="91425" marB="91425" marR="91425" marL="91425"/>
                </a:tc>
                <a:tc>
                  <a:txBody>
                    <a:bodyPr/>
                    <a:lstStyle/>
                    <a:p>
                      <a:pPr indent="0" lvl="0" marL="0" rtl="0" algn="ctr">
                        <a:lnSpc>
                          <a:spcPct val="115000"/>
                        </a:lnSpc>
                        <a:spcBef>
                          <a:spcPts val="0"/>
                        </a:spcBef>
                        <a:spcAft>
                          <a:spcPts val="0"/>
                        </a:spcAft>
                        <a:buNone/>
                      </a:pPr>
                      <a:r>
                        <a:rPr lang="en" sz="1100"/>
                        <a:t>0.25</a:t>
                      </a:r>
                      <a:endParaRPr sz="1100"/>
                    </a:p>
                  </a:txBody>
                  <a:tcPr marT="91425" marB="91425" marR="91425" marL="91425"/>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3"/>
          <p:cNvSpPr txBox="1"/>
          <p:nvPr/>
        </p:nvSpPr>
        <p:spPr>
          <a:xfrm>
            <a:off x="258500" y="336175"/>
            <a:ext cx="4855800" cy="198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2000">
                <a:solidFill>
                  <a:schemeClr val="dk1"/>
                </a:solidFill>
              </a:rPr>
              <a:t>Evaluation &amp; Comparison</a:t>
            </a:r>
            <a:endParaRPr b="1" sz="20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Regression: Random Forest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Anomaly Detection: Isolation Forest ổn định nhất.</a:t>
            </a:r>
            <a:br>
              <a:rPr lang="en"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Các chỉ số đánh giá tổng hợp (RMSE, MAE, Recall anomaly).</a:t>
            </a:r>
            <a:endParaRPr sz="1800">
              <a:solidFill>
                <a:schemeClr val="dk2"/>
              </a:solidFill>
            </a:endParaRPr>
          </a:p>
        </p:txBody>
      </p:sp>
      <p:pic>
        <p:nvPicPr>
          <p:cNvPr id="265" name="Google Shape;265;p43"/>
          <p:cNvPicPr preferRelativeResize="0"/>
          <p:nvPr/>
        </p:nvPicPr>
        <p:blipFill>
          <a:blip r:embed="rId3">
            <a:alphaModFix/>
          </a:blip>
          <a:stretch>
            <a:fillRect/>
          </a:stretch>
        </p:blipFill>
        <p:spPr>
          <a:xfrm>
            <a:off x="258500" y="1921326"/>
            <a:ext cx="3724900" cy="2778475"/>
          </a:xfrm>
          <a:prstGeom prst="rect">
            <a:avLst/>
          </a:prstGeom>
          <a:noFill/>
          <a:ln>
            <a:noFill/>
          </a:ln>
        </p:spPr>
      </p:pic>
      <p:pic>
        <p:nvPicPr>
          <p:cNvPr id="266" name="Google Shape;266;p43"/>
          <p:cNvPicPr preferRelativeResize="0"/>
          <p:nvPr/>
        </p:nvPicPr>
        <p:blipFill>
          <a:blip r:embed="rId4">
            <a:alphaModFix/>
          </a:blip>
          <a:stretch>
            <a:fillRect/>
          </a:stretch>
        </p:blipFill>
        <p:spPr>
          <a:xfrm>
            <a:off x="4231425" y="1921325"/>
            <a:ext cx="4481126" cy="27784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4"/>
          <p:cNvSpPr txBox="1"/>
          <p:nvPr/>
        </p:nvSpPr>
        <p:spPr>
          <a:xfrm>
            <a:off x="294450" y="271450"/>
            <a:ext cx="8391300" cy="67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solidFill>
                  <a:schemeClr val="dk1"/>
                </a:solidFill>
              </a:rPr>
              <a:t>Save the model and apply it to new data.</a:t>
            </a:r>
            <a:endParaRPr sz="1100">
              <a:solidFill>
                <a:schemeClr val="dk1"/>
              </a:solidFill>
            </a:endParaRPr>
          </a:p>
          <a:p>
            <a:pPr indent="0" lvl="0" marL="0" rtl="0" algn="l">
              <a:lnSpc>
                <a:spcPct val="115000"/>
              </a:lnSpc>
              <a:spcBef>
                <a:spcPts val="1400"/>
              </a:spcBef>
              <a:spcAft>
                <a:spcPts val="400"/>
              </a:spcAft>
              <a:buNone/>
            </a:pPr>
            <a:r>
              <a:t/>
            </a:r>
            <a:endParaRPr b="1" sz="1300">
              <a:solidFill>
                <a:schemeClr val="dk1"/>
              </a:solidFill>
            </a:endParaRPr>
          </a:p>
        </p:txBody>
      </p:sp>
      <p:pic>
        <p:nvPicPr>
          <p:cNvPr id="272" name="Google Shape;272;p44"/>
          <p:cNvPicPr preferRelativeResize="0"/>
          <p:nvPr/>
        </p:nvPicPr>
        <p:blipFill>
          <a:blip r:embed="rId3">
            <a:alphaModFix/>
          </a:blip>
          <a:stretch>
            <a:fillRect/>
          </a:stretch>
        </p:blipFill>
        <p:spPr>
          <a:xfrm>
            <a:off x="152400" y="992000"/>
            <a:ext cx="8839199" cy="942133"/>
          </a:xfrm>
          <a:prstGeom prst="rect">
            <a:avLst/>
          </a:prstGeom>
          <a:noFill/>
          <a:ln>
            <a:noFill/>
          </a:ln>
        </p:spPr>
      </p:pic>
      <p:pic>
        <p:nvPicPr>
          <p:cNvPr id="273" name="Google Shape;273;p44"/>
          <p:cNvPicPr preferRelativeResize="0"/>
          <p:nvPr/>
        </p:nvPicPr>
        <p:blipFill>
          <a:blip r:embed="rId4">
            <a:alphaModFix/>
          </a:blip>
          <a:stretch>
            <a:fillRect/>
          </a:stretch>
        </p:blipFill>
        <p:spPr>
          <a:xfrm>
            <a:off x="152400" y="2444650"/>
            <a:ext cx="2513750" cy="2491250"/>
          </a:xfrm>
          <a:prstGeom prst="rect">
            <a:avLst/>
          </a:prstGeom>
          <a:noFill/>
          <a:ln>
            <a:noFill/>
          </a:ln>
        </p:spPr>
      </p:pic>
      <p:sp>
        <p:nvSpPr>
          <p:cNvPr id="274" name="Google Shape;274;p44"/>
          <p:cNvSpPr txBox="1"/>
          <p:nvPr/>
        </p:nvSpPr>
        <p:spPr>
          <a:xfrm>
            <a:off x="152400" y="2046152"/>
            <a:ext cx="2666100" cy="30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solidFill>
                  <a:schemeClr val="dk1"/>
                </a:solidFill>
              </a:rPr>
              <a:t>Mẫu thử</a:t>
            </a:r>
            <a:endParaRPr sz="1100">
              <a:solidFill>
                <a:schemeClr val="dk1"/>
              </a:solidFill>
            </a:endParaRPr>
          </a:p>
          <a:p>
            <a:pPr indent="0" lvl="0" marL="0" rtl="0" algn="l">
              <a:lnSpc>
                <a:spcPct val="115000"/>
              </a:lnSpc>
              <a:spcBef>
                <a:spcPts val="1400"/>
              </a:spcBef>
              <a:spcAft>
                <a:spcPts val="400"/>
              </a:spcAft>
              <a:buNone/>
            </a:pPr>
            <a:r>
              <a:t/>
            </a:r>
            <a:endParaRPr b="1" sz="1300">
              <a:solidFill>
                <a:schemeClr val="dk1"/>
              </a:solidFill>
            </a:endParaRPr>
          </a:p>
        </p:txBody>
      </p:sp>
      <p:pic>
        <p:nvPicPr>
          <p:cNvPr id="275" name="Google Shape;275;p44"/>
          <p:cNvPicPr preferRelativeResize="0"/>
          <p:nvPr/>
        </p:nvPicPr>
        <p:blipFill>
          <a:blip r:embed="rId5">
            <a:alphaModFix/>
          </a:blip>
          <a:stretch>
            <a:fillRect/>
          </a:stretch>
        </p:blipFill>
        <p:spPr>
          <a:xfrm>
            <a:off x="2848425" y="2463275"/>
            <a:ext cx="5696725" cy="1069850"/>
          </a:xfrm>
          <a:prstGeom prst="rect">
            <a:avLst/>
          </a:prstGeom>
          <a:noFill/>
          <a:ln>
            <a:noFill/>
          </a:ln>
        </p:spPr>
      </p:pic>
      <p:sp>
        <p:nvSpPr>
          <p:cNvPr id="276" name="Google Shape;276;p44"/>
          <p:cNvSpPr txBox="1"/>
          <p:nvPr/>
        </p:nvSpPr>
        <p:spPr>
          <a:xfrm>
            <a:off x="3157050" y="2046152"/>
            <a:ext cx="2666100" cy="30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solidFill>
                  <a:schemeClr val="dk1"/>
                </a:solidFill>
              </a:rPr>
              <a:t>Kết quả khi áp dụng</a:t>
            </a:r>
            <a:endParaRPr sz="1100">
              <a:solidFill>
                <a:schemeClr val="dk1"/>
              </a:solidFill>
            </a:endParaRPr>
          </a:p>
          <a:p>
            <a:pPr indent="0" lvl="0" marL="0" rtl="0" algn="l">
              <a:lnSpc>
                <a:spcPct val="115000"/>
              </a:lnSpc>
              <a:spcBef>
                <a:spcPts val="1400"/>
              </a:spcBef>
              <a:spcAft>
                <a:spcPts val="400"/>
              </a:spcAft>
              <a:buNone/>
            </a:pPr>
            <a:r>
              <a:t/>
            </a:r>
            <a:endParaRPr b="1" sz="13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5"/>
          <p:cNvSpPr txBox="1"/>
          <p:nvPr/>
        </p:nvSpPr>
        <p:spPr>
          <a:xfrm>
            <a:off x="294450" y="271450"/>
            <a:ext cx="8391300" cy="4354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300">
                <a:solidFill>
                  <a:schemeClr val="dk1"/>
                </a:solidFill>
              </a:rPr>
              <a:t>KẾT QUẢ &amp; INSIGHT</a:t>
            </a:r>
            <a:endParaRPr b="1" sz="1100">
              <a:solidFill>
                <a:schemeClr val="dk1"/>
              </a:solidFill>
            </a:endParaRPr>
          </a:p>
          <a:p>
            <a:pPr indent="0" lvl="0" marL="0" rtl="0" algn="just">
              <a:lnSpc>
                <a:spcPct val="115000"/>
              </a:lnSpc>
              <a:spcBef>
                <a:spcPts val="1200"/>
              </a:spcBef>
              <a:spcAft>
                <a:spcPts val="0"/>
              </a:spcAft>
              <a:buNone/>
            </a:pPr>
            <a:r>
              <a:rPr b="1" lang="en" sz="1100">
                <a:solidFill>
                  <a:schemeClr val="dk1"/>
                </a:solidFill>
              </a:rPr>
              <a:t>Mô hình tốt nhất:  </a:t>
            </a:r>
            <a:r>
              <a:rPr lang="en" sz="1100">
                <a:solidFill>
                  <a:schemeClr val="dk1"/>
                </a:solidFill>
              </a:rPr>
              <a:t>Random Forest → cho độ chính xác cao nhất trong dự đoán giá. Còn LOF (Local Outlier Factor) → hiệu quả nhất trong phát hiện bất thường, giúp nhận diện cả giá lệch ngữ cảnh và điểm dữ liệu lạ.</a:t>
            </a:r>
            <a:endParaRPr sz="1100">
              <a:solidFill>
                <a:schemeClr val="dk1"/>
              </a:solidFill>
            </a:endParaRPr>
          </a:p>
          <a:p>
            <a:pPr indent="0" lvl="0" marL="0" rtl="0" algn="just">
              <a:lnSpc>
                <a:spcPct val="115000"/>
              </a:lnSpc>
              <a:spcBef>
                <a:spcPts val="1200"/>
              </a:spcBef>
              <a:spcAft>
                <a:spcPts val="0"/>
              </a:spcAft>
              <a:buNone/>
            </a:pPr>
            <a:r>
              <a:rPr b="1" lang="en" sz="1100">
                <a:solidFill>
                  <a:schemeClr val="dk1"/>
                </a:solidFill>
              </a:rPr>
              <a:t>Kết quả</a:t>
            </a:r>
            <a:endParaRPr b="1" sz="1100">
              <a:solidFill>
                <a:schemeClr val="dk1"/>
              </a:solidFill>
            </a:endParaRPr>
          </a:p>
          <a:p>
            <a:pPr indent="-298450" lvl="0" marL="457200" rtl="0" algn="just">
              <a:lnSpc>
                <a:spcPct val="115000"/>
              </a:lnSpc>
              <a:spcBef>
                <a:spcPts val="1200"/>
              </a:spcBef>
              <a:spcAft>
                <a:spcPts val="0"/>
              </a:spcAft>
              <a:buClr>
                <a:schemeClr val="dk1"/>
              </a:buClr>
              <a:buSzPts val="1100"/>
              <a:buChar char="●"/>
            </a:pPr>
            <a:r>
              <a:rPr lang="en" sz="1100">
                <a:solidFill>
                  <a:schemeClr val="dk1"/>
                </a:solidFill>
              </a:rPr>
              <a:t>Bình thường: 3,835 bản ghi (≈58%)→ Phần lớn dữ liệu có giá hợp lý, chứng tỏ mô hình hoạt động ổn định.</a:t>
            </a:r>
            <a:endParaRPr sz="1100">
              <a:solidFill>
                <a:schemeClr val="dk1"/>
              </a:solidFill>
            </a:endParaRPr>
          </a:p>
          <a:p>
            <a:pPr indent="-298450" lvl="0" marL="457200" rtl="0" algn="just">
              <a:lnSpc>
                <a:spcPct val="115000"/>
              </a:lnSpc>
              <a:spcBef>
                <a:spcPts val="0"/>
              </a:spcBef>
              <a:spcAft>
                <a:spcPts val="0"/>
              </a:spcAft>
              <a:buClr>
                <a:schemeClr val="dk1"/>
              </a:buClr>
              <a:buSzPts val="1100"/>
              <a:buChar char="●"/>
            </a:pPr>
            <a:r>
              <a:rPr lang="en" sz="1100">
                <a:solidFill>
                  <a:schemeClr val="dk1"/>
                </a:solidFill>
              </a:rPr>
              <a:t>Vi phạm min/max: 2,327 bản ghi (≈35%)→ Giá rao vượt ngoài khoảng giá tham chiếu (cao hơn hoặc thấp hơn khung hợp lý).</a:t>
            </a:r>
            <a:br>
              <a:rPr lang="en" sz="1100">
                <a:solidFill>
                  <a:schemeClr val="dk1"/>
                </a:solidFill>
              </a:rPr>
            </a:br>
            <a:r>
              <a:rPr lang="en" sz="1100">
                <a:solidFill>
                  <a:schemeClr val="dk1"/>
                </a:solidFill>
              </a:rPr>
              <a:t>Thường gặp ở xe cũ, xe độ, hoặc xe bán gấp.</a:t>
            </a:r>
            <a:br>
              <a:rPr lang="en" sz="1100">
                <a:solidFill>
                  <a:schemeClr val="dk1"/>
                </a:solidFill>
              </a:rPr>
            </a:br>
            <a:r>
              <a:rPr lang="en" sz="1100">
                <a:solidFill>
                  <a:schemeClr val="dk1"/>
                </a:solidFill>
              </a:rPr>
              <a:t>Nhóm này không phải lỗi, mà là vùng rủi ro cao, cần xem xét kỹ trong kiểm duyệt.</a:t>
            </a:r>
            <a:endParaRPr sz="1100">
              <a:solidFill>
                <a:schemeClr val="dk1"/>
              </a:solidFill>
            </a:endParaRPr>
          </a:p>
          <a:p>
            <a:pPr indent="-298450" lvl="0" marL="457200" rtl="0" algn="just">
              <a:lnSpc>
                <a:spcPct val="115000"/>
              </a:lnSpc>
              <a:spcBef>
                <a:spcPts val="0"/>
              </a:spcBef>
              <a:spcAft>
                <a:spcPts val="0"/>
              </a:spcAft>
              <a:buClr>
                <a:schemeClr val="dk1"/>
              </a:buClr>
              <a:buSzPts val="1100"/>
              <a:buChar char="●"/>
            </a:pPr>
            <a:r>
              <a:rPr lang="en" sz="1100">
                <a:solidFill>
                  <a:schemeClr val="dk1"/>
                </a:solidFill>
              </a:rPr>
              <a:t>Giá bất thường: 382 bản ghi (≈6%)  → Xe được rao giá quá cao so với mô hình, có thể là phiên bản hiếm hoặc người bán nâng giá. Hoặc là  Xe có giá rao thấp bất thường, thường do nhập sai, hỏng hóc hoặc quảng cáo mồi giá rẻ.</a:t>
            </a:r>
            <a:endParaRPr sz="1100">
              <a:solidFill>
                <a:schemeClr val="dk1"/>
              </a:solidFill>
            </a:endParaRPr>
          </a:p>
          <a:p>
            <a:pPr indent="0" lvl="0" marL="0" rtl="0" algn="just">
              <a:lnSpc>
                <a:spcPct val="115000"/>
              </a:lnSpc>
              <a:spcBef>
                <a:spcPts val="1200"/>
              </a:spcBef>
              <a:spcAft>
                <a:spcPts val="0"/>
              </a:spcAft>
              <a:buNone/>
            </a:pPr>
            <a:r>
              <a:rPr b="1" lang="en" sz="1100">
                <a:solidFill>
                  <a:schemeClr val="dk1"/>
                </a:solidFill>
              </a:rPr>
              <a:t>Ứng dụng:</a:t>
            </a:r>
            <a:endParaRPr sz="1100">
              <a:solidFill>
                <a:schemeClr val="dk1"/>
              </a:solidFill>
            </a:endParaRPr>
          </a:p>
          <a:p>
            <a:pPr indent="-298450" lvl="0" marL="457200" rtl="0" algn="just">
              <a:lnSpc>
                <a:spcPct val="115000"/>
              </a:lnSpc>
              <a:spcBef>
                <a:spcPts val="1200"/>
              </a:spcBef>
              <a:spcAft>
                <a:spcPts val="0"/>
              </a:spcAft>
              <a:buClr>
                <a:schemeClr val="dk1"/>
              </a:buClr>
              <a:buSzPts val="1100"/>
              <a:buChar char="●"/>
            </a:pPr>
            <a:r>
              <a:rPr lang="en" sz="1100">
                <a:solidFill>
                  <a:schemeClr val="dk1"/>
                </a:solidFill>
              </a:rPr>
              <a:t>Gợi ý giá tự động cho người bán.</a:t>
            </a:r>
            <a:endParaRPr sz="1100">
              <a:solidFill>
                <a:schemeClr val="dk1"/>
              </a:solidFill>
            </a:endParaRPr>
          </a:p>
          <a:p>
            <a:pPr indent="-298450" lvl="0" marL="457200" rtl="0" algn="just">
              <a:lnSpc>
                <a:spcPct val="115000"/>
              </a:lnSpc>
              <a:spcBef>
                <a:spcPts val="0"/>
              </a:spcBef>
              <a:spcAft>
                <a:spcPts val="0"/>
              </a:spcAft>
              <a:buClr>
                <a:schemeClr val="dk1"/>
              </a:buClr>
              <a:buSzPts val="1100"/>
              <a:buChar char="●"/>
            </a:pPr>
            <a:r>
              <a:rPr lang="en" sz="1100">
                <a:solidFill>
                  <a:schemeClr val="dk1"/>
                </a:solidFill>
              </a:rPr>
              <a:t>Cảnh báo kiểm duyệt khi giá bất hợp lý.</a:t>
            </a:r>
            <a:endParaRPr sz="1100">
              <a:solidFill>
                <a:schemeClr val="dk1"/>
              </a:solidFill>
            </a:endParaRPr>
          </a:p>
          <a:p>
            <a:pPr indent="-298450" lvl="0" marL="457200" rtl="0" algn="just">
              <a:lnSpc>
                <a:spcPct val="115000"/>
              </a:lnSpc>
              <a:spcBef>
                <a:spcPts val="0"/>
              </a:spcBef>
              <a:spcAft>
                <a:spcPts val="0"/>
              </a:spcAft>
              <a:buClr>
                <a:schemeClr val="dk1"/>
              </a:buClr>
              <a:buSzPts val="1100"/>
              <a:buChar char="●"/>
            </a:pPr>
            <a:r>
              <a:rPr lang="en" sz="1100">
                <a:solidFill>
                  <a:schemeClr val="dk1"/>
                </a:solidFill>
              </a:rPr>
              <a:t>Phân tích xu hướng thị trường theo khu vực &amp; dòng xe.</a:t>
            </a:r>
            <a:endParaRPr sz="1100">
              <a:solidFill>
                <a:schemeClr val="dk1"/>
              </a:solidFill>
            </a:endParaRPr>
          </a:p>
          <a:p>
            <a:pPr indent="0" lvl="0" marL="0" rtl="0" algn="l">
              <a:lnSpc>
                <a:spcPct val="115000"/>
              </a:lnSpc>
              <a:spcBef>
                <a:spcPts val="1400"/>
              </a:spcBef>
              <a:spcAft>
                <a:spcPts val="400"/>
              </a:spcAft>
              <a:buNone/>
            </a:pPr>
            <a:r>
              <a:t/>
            </a:r>
            <a:endParaRPr b="1" sz="13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46"/>
          <p:cNvPicPr preferRelativeResize="0"/>
          <p:nvPr/>
        </p:nvPicPr>
        <p:blipFill>
          <a:blip r:embed="rId3">
            <a:alphaModFix/>
          </a:blip>
          <a:stretch>
            <a:fillRect/>
          </a:stretch>
        </p:blipFill>
        <p:spPr>
          <a:xfrm>
            <a:off x="0" y="0"/>
            <a:ext cx="9143997" cy="514349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47"/>
          <p:cNvPicPr preferRelativeResize="0"/>
          <p:nvPr/>
        </p:nvPicPr>
        <p:blipFill>
          <a:blip r:embed="rId3">
            <a:alphaModFix/>
          </a:blip>
          <a:stretch>
            <a:fillRect/>
          </a:stretch>
        </p:blipFill>
        <p:spPr>
          <a:xfrm>
            <a:off x="917850" y="530325"/>
            <a:ext cx="2200200" cy="895500"/>
          </a:xfrm>
          <a:prstGeom prst="roundRect">
            <a:avLst>
              <a:gd fmla="val 16667" name="adj"/>
            </a:avLst>
          </a:prstGeom>
          <a:noFill/>
          <a:ln cap="flat" cmpd="sng" w="9525">
            <a:solidFill>
              <a:srgbClr val="0B5394"/>
            </a:solidFill>
            <a:prstDash val="solid"/>
            <a:round/>
            <a:headEnd len="sm" w="sm" type="none"/>
            <a:tailEnd len="sm" w="sm" type="none"/>
          </a:ln>
        </p:spPr>
      </p:pic>
      <p:pic>
        <p:nvPicPr>
          <p:cNvPr id="292" name="Google Shape;292;p47"/>
          <p:cNvPicPr preferRelativeResize="0"/>
          <p:nvPr/>
        </p:nvPicPr>
        <p:blipFill>
          <a:blip r:embed="rId4">
            <a:alphaModFix/>
          </a:blip>
          <a:stretch>
            <a:fillRect/>
          </a:stretch>
        </p:blipFill>
        <p:spPr>
          <a:xfrm>
            <a:off x="2332125" y="900575"/>
            <a:ext cx="493921" cy="311950"/>
          </a:xfrm>
          <a:prstGeom prst="rect">
            <a:avLst/>
          </a:prstGeom>
          <a:noFill/>
          <a:ln cap="flat" cmpd="sng" w="9525">
            <a:solidFill>
              <a:schemeClr val="dk1"/>
            </a:solidFill>
            <a:prstDash val="solid"/>
            <a:round/>
            <a:headEnd len="sm" w="sm" type="none"/>
            <a:tailEnd len="sm" w="sm" type="none"/>
          </a:ln>
        </p:spPr>
      </p:pic>
      <p:graphicFrame>
        <p:nvGraphicFramePr>
          <p:cNvPr id="293" name="Google Shape;293;p47"/>
          <p:cNvGraphicFramePr/>
          <p:nvPr/>
        </p:nvGraphicFramePr>
        <p:xfrm>
          <a:off x="952500" y="1809750"/>
          <a:ext cx="3000000" cy="3000000"/>
        </p:xfrm>
        <a:graphic>
          <a:graphicData uri="http://schemas.openxmlformats.org/drawingml/2006/table">
            <a:tbl>
              <a:tblPr>
                <a:noFill/>
                <a:tableStyleId>{E14CACA6-E491-419A-911E-EF98CFF7C55A}</a:tableStyleId>
              </a:tblPr>
              <a:tblGrid>
                <a:gridCol w="2482900"/>
                <a:gridCol w="4756100"/>
              </a:tblGrid>
              <a:tr h="381000">
                <a:tc>
                  <a:txBody>
                    <a:bodyPr/>
                    <a:lstStyle/>
                    <a:p>
                      <a:pPr indent="0" lvl="0" marL="0" rtl="0" algn="ctr">
                        <a:spcBef>
                          <a:spcPts val="0"/>
                        </a:spcBef>
                        <a:spcAft>
                          <a:spcPts val="0"/>
                        </a:spcAft>
                        <a:buNone/>
                      </a:pPr>
                      <a:r>
                        <a:rPr b="1" lang="en"/>
                        <a:t>Thành viên</a:t>
                      </a:r>
                      <a:endParaRPr b="1"/>
                    </a:p>
                  </a:txBody>
                  <a:tcPr marT="91425" marB="91425" marR="91425" marL="91425">
                    <a:lnL cap="flat" cmpd="sng" w="19050">
                      <a:solidFill>
                        <a:srgbClr val="0B5394"/>
                      </a:solidFill>
                      <a:prstDash val="solid"/>
                      <a:round/>
                      <a:headEnd len="sm" w="sm" type="none"/>
                      <a:tailEnd len="sm" w="sm" type="none"/>
                    </a:lnL>
                    <a:lnR cap="flat" cmpd="sng" w="19050">
                      <a:solidFill>
                        <a:srgbClr val="0B5394"/>
                      </a:solidFill>
                      <a:prstDash val="solid"/>
                      <a:round/>
                      <a:headEnd len="sm" w="sm" type="none"/>
                      <a:tailEnd len="sm" w="sm" type="none"/>
                    </a:lnR>
                    <a:lnT cap="flat" cmpd="sng" w="19050">
                      <a:solidFill>
                        <a:srgbClr val="0B5394"/>
                      </a:solidFill>
                      <a:prstDash val="solid"/>
                      <a:round/>
                      <a:headEnd len="sm" w="sm" type="none"/>
                      <a:tailEnd len="sm" w="sm" type="none"/>
                    </a:lnT>
                    <a:lnB cap="flat" cmpd="sng" w="19050">
                      <a:solidFill>
                        <a:srgbClr val="0B5394"/>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a:t>Nhiệm vụ</a:t>
                      </a:r>
                      <a:endParaRPr b="1"/>
                    </a:p>
                  </a:txBody>
                  <a:tcPr marT="91425" marB="91425" marR="91425" marL="91425">
                    <a:lnL cap="flat" cmpd="sng" w="19050">
                      <a:solidFill>
                        <a:srgbClr val="0B5394"/>
                      </a:solidFill>
                      <a:prstDash val="solid"/>
                      <a:round/>
                      <a:headEnd len="sm" w="sm" type="none"/>
                      <a:tailEnd len="sm" w="sm" type="none"/>
                    </a:lnL>
                    <a:lnR cap="flat" cmpd="sng" w="19050">
                      <a:solidFill>
                        <a:srgbClr val="0B5394"/>
                      </a:solidFill>
                      <a:prstDash val="solid"/>
                      <a:round/>
                      <a:headEnd len="sm" w="sm" type="none"/>
                      <a:tailEnd len="sm" w="sm" type="none"/>
                    </a:lnR>
                    <a:lnT cap="flat" cmpd="sng" w="19050">
                      <a:solidFill>
                        <a:srgbClr val="0B5394"/>
                      </a:solidFill>
                      <a:prstDash val="solid"/>
                      <a:round/>
                      <a:headEnd len="sm" w="sm" type="none"/>
                      <a:tailEnd len="sm" w="sm" type="none"/>
                    </a:lnT>
                    <a:lnB cap="flat" cmpd="sng" w="19050">
                      <a:solidFill>
                        <a:srgbClr val="0B5394"/>
                      </a:solidFill>
                      <a:prstDash val="solid"/>
                      <a:round/>
                      <a:headEnd len="sm" w="sm" type="none"/>
                      <a:tailEnd len="sm" w="sm" type="none"/>
                    </a:lnB>
                    <a:solidFill>
                      <a:srgbClr val="CFE2F3"/>
                    </a:solidFill>
                  </a:tcPr>
                </a:tc>
              </a:tr>
              <a:tr h="381000">
                <a:tc>
                  <a:txBody>
                    <a:bodyPr/>
                    <a:lstStyle/>
                    <a:p>
                      <a:pPr indent="0" lvl="0" marL="0" rtl="0" algn="l">
                        <a:spcBef>
                          <a:spcPts val="0"/>
                        </a:spcBef>
                        <a:spcAft>
                          <a:spcPts val="0"/>
                        </a:spcAft>
                        <a:buNone/>
                      </a:pPr>
                      <a:r>
                        <a:rPr lang="en"/>
                        <a:t>👩 Võ Thị Hoàng Anh</a:t>
                      </a:r>
                      <a:endParaRPr/>
                    </a:p>
                  </a:txBody>
                  <a:tcPr marT="91425" marB="91425" marR="91425" marL="91425">
                    <a:lnL cap="flat" cmpd="sng" w="19050">
                      <a:solidFill>
                        <a:srgbClr val="0B5394"/>
                      </a:solidFill>
                      <a:prstDash val="solid"/>
                      <a:round/>
                      <a:headEnd len="sm" w="sm" type="none"/>
                      <a:tailEnd len="sm" w="sm" type="none"/>
                    </a:lnL>
                    <a:lnR cap="flat" cmpd="sng" w="19050">
                      <a:solidFill>
                        <a:srgbClr val="0B5394"/>
                      </a:solidFill>
                      <a:prstDash val="solid"/>
                      <a:round/>
                      <a:headEnd len="sm" w="sm" type="none"/>
                      <a:tailEnd len="sm" w="sm" type="none"/>
                    </a:lnR>
                    <a:lnT cap="flat" cmpd="sng" w="19050">
                      <a:solidFill>
                        <a:srgbClr val="0B5394"/>
                      </a:solidFill>
                      <a:prstDash val="solid"/>
                      <a:round/>
                      <a:headEnd len="sm" w="sm" type="none"/>
                      <a:tailEnd len="sm" w="sm" type="none"/>
                    </a:lnT>
                    <a:lnB cap="flat" cmpd="sng" w="19050">
                      <a:solidFill>
                        <a:srgbClr val="0B5394"/>
                      </a:solidFill>
                      <a:prstDash val="solid"/>
                      <a:round/>
                      <a:headEnd len="sm" w="sm" type="none"/>
                      <a:tailEnd len="sm" w="sm" type="none"/>
                    </a:lnB>
                  </a:tcPr>
                </a:tc>
                <a:tc>
                  <a:txBody>
                    <a:bodyPr/>
                    <a:lstStyle/>
                    <a:p>
                      <a:pPr indent="0" lvl="0" marL="0" rtl="0" algn="l">
                        <a:spcBef>
                          <a:spcPts val="0"/>
                        </a:spcBef>
                        <a:spcAft>
                          <a:spcPts val="0"/>
                        </a:spcAft>
                        <a:buNone/>
                      </a:pPr>
                      <a:r>
                        <a:rPr lang="en"/>
                        <a:t>Xây dựng mô hình dự đoán giá</a:t>
                      </a:r>
                      <a:br>
                        <a:rPr lang="en"/>
                      </a:br>
                      <a:r>
                        <a:rPr lang="en"/>
                        <a:t>Soạn thuyết trình</a:t>
                      </a:r>
                      <a:endParaRPr/>
                    </a:p>
                  </a:txBody>
                  <a:tcPr marT="91425" marB="91425" marR="91425" marL="91425">
                    <a:lnL cap="flat" cmpd="sng" w="19050">
                      <a:solidFill>
                        <a:srgbClr val="0B5394"/>
                      </a:solidFill>
                      <a:prstDash val="solid"/>
                      <a:round/>
                      <a:headEnd len="sm" w="sm" type="none"/>
                      <a:tailEnd len="sm" w="sm" type="none"/>
                    </a:lnL>
                    <a:lnR cap="flat" cmpd="sng" w="19050">
                      <a:solidFill>
                        <a:srgbClr val="0B5394"/>
                      </a:solidFill>
                      <a:prstDash val="solid"/>
                      <a:round/>
                      <a:headEnd len="sm" w="sm" type="none"/>
                      <a:tailEnd len="sm" w="sm" type="none"/>
                    </a:lnR>
                    <a:lnT cap="flat" cmpd="sng" w="19050">
                      <a:solidFill>
                        <a:srgbClr val="0B5394"/>
                      </a:solidFill>
                      <a:prstDash val="solid"/>
                      <a:round/>
                      <a:headEnd len="sm" w="sm" type="none"/>
                      <a:tailEnd len="sm" w="sm" type="none"/>
                    </a:lnT>
                    <a:lnB cap="flat" cmpd="sng" w="19050">
                      <a:solidFill>
                        <a:srgbClr val="0B5394"/>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 Nguyễn Mai Xuân Bách</a:t>
                      </a:r>
                      <a:endParaRPr/>
                    </a:p>
                  </a:txBody>
                  <a:tcPr marT="91425" marB="91425" marR="91425" marL="91425">
                    <a:lnL cap="flat" cmpd="sng" w="19050">
                      <a:solidFill>
                        <a:srgbClr val="0B5394"/>
                      </a:solidFill>
                      <a:prstDash val="solid"/>
                      <a:round/>
                      <a:headEnd len="sm" w="sm" type="none"/>
                      <a:tailEnd len="sm" w="sm" type="none"/>
                    </a:lnL>
                    <a:lnR cap="flat" cmpd="sng" w="19050">
                      <a:solidFill>
                        <a:srgbClr val="0B5394"/>
                      </a:solidFill>
                      <a:prstDash val="solid"/>
                      <a:round/>
                      <a:headEnd len="sm" w="sm" type="none"/>
                      <a:tailEnd len="sm" w="sm" type="none"/>
                    </a:lnR>
                    <a:lnT cap="flat" cmpd="sng" w="19050">
                      <a:solidFill>
                        <a:srgbClr val="0B5394"/>
                      </a:solidFill>
                      <a:prstDash val="solid"/>
                      <a:round/>
                      <a:headEnd len="sm" w="sm" type="none"/>
                      <a:tailEnd len="sm" w="sm" type="none"/>
                    </a:lnT>
                    <a:lnB cap="flat" cmpd="sng" w="19050">
                      <a:solidFill>
                        <a:srgbClr val="0B5394"/>
                      </a:solidFill>
                      <a:prstDash val="solid"/>
                      <a:round/>
                      <a:headEnd len="sm" w="sm" type="none"/>
                      <a:tailEnd len="sm" w="sm" type="none"/>
                    </a:lnB>
                  </a:tcPr>
                </a:tc>
                <a:tc>
                  <a:txBody>
                    <a:bodyPr/>
                    <a:lstStyle/>
                    <a:p>
                      <a:pPr indent="0" lvl="0" marL="0" rtl="0" algn="l">
                        <a:spcBef>
                          <a:spcPts val="0"/>
                        </a:spcBef>
                        <a:spcAft>
                          <a:spcPts val="0"/>
                        </a:spcAft>
                        <a:buNone/>
                      </a:pPr>
                      <a:r>
                        <a:rPr lang="en"/>
                        <a:t>Khám phá &amp; xử lý dữ liệu</a:t>
                      </a:r>
                      <a:br>
                        <a:rPr lang="en"/>
                      </a:br>
                      <a:r>
                        <a:rPr lang="en"/>
                        <a:t>Phát hiện bất thường</a:t>
                      </a:r>
                      <a:br>
                        <a:rPr lang="en"/>
                      </a:br>
                      <a:r>
                        <a:rPr lang="en"/>
                        <a:t>Kiểm tra code</a:t>
                      </a:r>
                      <a:endParaRPr/>
                    </a:p>
                  </a:txBody>
                  <a:tcPr marT="91425" marB="91425" marR="91425" marL="91425">
                    <a:lnL cap="flat" cmpd="sng" w="19050">
                      <a:solidFill>
                        <a:srgbClr val="0B5394"/>
                      </a:solidFill>
                      <a:prstDash val="solid"/>
                      <a:round/>
                      <a:headEnd len="sm" w="sm" type="none"/>
                      <a:tailEnd len="sm" w="sm" type="none"/>
                    </a:lnL>
                    <a:lnR cap="flat" cmpd="sng" w="19050">
                      <a:solidFill>
                        <a:srgbClr val="0B5394"/>
                      </a:solidFill>
                      <a:prstDash val="solid"/>
                      <a:round/>
                      <a:headEnd len="sm" w="sm" type="none"/>
                      <a:tailEnd len="sm" w="sm" type="none"/>
                    </a:lnR>
                    <a:lnT cap="flat" cmpd="sng" w="19050">
                      <a:solidFill>
                        <a:srgbClr val="0B5394"/>
                      </a:solidFill>
                      <a:prstDash val="solid"/>
                      <a:round/>
                      <a:headEnd len="sm" w="sm" type="none"/>
                      <a:tailEnd len="sm" w="sm" type="none"/>
                    </a:lnT>
                    <a:lnB cap="flat" cmpd="sng" w="19050">
                      <a:solidFill>
                        <a:srgbClr val="0B5394"/>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 Cả hai</a:t>
                      </a:r>
                      <a:endParaRPr/>
                    </a:p>
                  </a:txBody>
                  <a:tcPr marT="91425" marB="91425" marR="91425" marL="91425">
                    <a:lnL cap="flat" cmpd="sng" w="19050">
                      <a:solidFill>
                        <a:srgbClr val="0B5394"/>
                      </a:solidFill>
                      <a:prstDash val="solid"/>
                      <a:round/>
                      <a:headEnd len="sm" w="sm" type="none"/>
                      <a:tailEnd len="sm" w="sm" type="none"/>
                    </a:lnL>
                    <a:lnR cap="flat" cmpd="sng" w="19050">
                      <a:solidFill>
                        <a:srgbClr val="0B5394"/>
                      </a:solidFill>
                      <a:prstDash val="solid"/>
                      <a:round/>
                      <a:headEnd len="sm" w="sm" type="none"/>
                      <a:tailEnd len="sm" w="sm" type="none"/>
                    </a:lnR>
                    <a:lnT cap="flat" cmpd="sng" w="19050">
                      <a:solidFill>
                        <a:srgbClr val="0B5394"/>
                      </a:solidFill>
                      <a:prstDash val="solid"/>
                      <a:round/>
                      <a:headEnd len="sm" w="sm" type="none"/>
                      <a:tailEnd len="sm" w="sm" type="none"/>
                    </a:lnT>
                    <a:lnB cap="flat" cmpd="sng" w="19050">
                      <a:solidFill>
                        <a:srgbClr val="0B5394"/>
                      </a:solidFill>
                      <a:prstDash val="solid"/>
                      <a:round/>
                      <a:headEnd len="sm" w="sm" type="none"/>
                      <a:tailEnd len="sm" w="sm" type="none"/>
                    </a:lnB>
                  </a:tcPr>
                </a:tc>
                <a:tc>
                  <a:txBody>
                    <a:bodyPr/>
                    <a:lstStyle/>
                    <a:p>
                      <a:pPr indent="0" lvl="0" marL="0" rtl="0" algn="l">
                        <a:spcBef>
                          <a:spcPts val="0"/>
                        </a:spcBef>
                        <a:spcAft>
                          <a:spcPts val="0"/>
                        </a:spcAft>
                        <a:buNone/>
                      </a:pPr>
                      <a:r>
                        <a:rPr lang="en"/>
                        <a:t>Viết báo cáo</a:t>
                      </a:r>
                      <a:br>
                        <a:rPr lang="en"/>
                      </a:br>
                      <a:r>
                        <a:rPr lang="en"/>
                        <a:t>So sánh kết quả</a:t>
                      </a:r>
                      <a:br>
                        <a:rPr lang="en"/>
                      </a:br>
                      <a:r>
                        <a:rPr lang="en"/>
                        <a:t>Chuẩn bị slide</a:t>
                      </a:r>
                      <a:endParaRPr/>
                    </a:p>
                  </a:txBody>
                  <a:tcPr marT="91425" marB="91425" marR="91425" marL="91425">
                    <a:lnL cap="flat" cmpd="sng" w="19050">
                      <a:solidFill>
                        <a:srgbClr val="0B5394"/>
                      </a:solidFill>
                      <a:prstDash val="solid"/>
                      <a:round/>
                      <a:headEnd len="sm" w="sm" type="none"/>
                      <a:tailEnd len="sm" w="sm" type="none"/>
                    </a:lnL>
                    <a:lnR cap="flat" cmpd="sng" w="19050">
                      <a:solidFill>
                        <a:srgbClr val="0B5394"/>
                      </a:solidFill>
                      <a:prstDash val="solid"/>
                      <a:round/>
                      <a:headEnd len="sm" w="sm" type="none"/>
                      <a:tailEnd len="sm" w="sm" type="none"/>
                    </a:lnR>
                    <a:lnT cap="flat" cmpd="sng" w="19050">
                      <a:solidFill>
                        <a:srgbClr val="0B5394"/>
                      </a:solidFill>
                      <a:prstDash val="solid"/>
                      <a:round/>
                      <a:headEnd len="sm" w="sm" type="none"/>
                      <a:tailEnd len="sm" w="sm" type="none"/>
                    </a:lnT>
                    <a:lnB cap="flat" cmpd="sng" w="19050">
                      <a:solidFill>
                        <a:srgbClr val="0B5394"/>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nvSpPr>
        <p:spPr>
          <a:xfrm>
            <a:off x="567825" y="487526"/>
            <a:ext cx="8416500" cy="9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 Chợ Tốt – Nền tảng mua bán trực tuyến lớn tại Việt Nam</a:t>
            </a:r>
            <a:endParaRPr b="1" sz="1800">
              <a:solidFill>
                <a:schemeClr val="dk2"/>
              </a:solidFill>
            </a:endParaRPr>
          </a:p>
          <a:p>
            <a:pPr indent="0" lvl="0" marL="0" rtl="0" algn="l">
              <a:lnSpc>
                <a:spcPct val="115000"/>
              </a:lnSpc>
              <a:spcBef>
                <a:spcPts val="1200"/>
              </a:spcBef>
              <a:spcAft>
                <a:spcPts val="0"/>
              </a:spcAft>
              <a:buClr>
                <a:schemeClr val="dk1"/>
              </a:buClr>
              <a:buSzPts val="1100"/>
              <a:buFont typeface="Arial"/>
              <a:buNone/>
            </a:pPr>
            <a:r>
              <a:rPr b="1" lang="en" sz="1800">
                <a:solidFill>
                  <a:schemeClr val="dk2"/>
                </a:solidFill>
              </a:rPr>
              <a:t>📊 DATA – Thông tin về xe máy cũ được đăng bán trên nền tảng Chợ Tốt.</a:t>
            </a:r>
            <a:endParaRPr b="1" sz="1800">
              <a:solidFill>
                <a:schemeClr val="dk2"/>
              </a:solidFill>
            </a:endParaRPr>
          </a:p>
          <a:p>
            <a:pPr indent="0" lvl="0" marL="0" rtl="0" algn="l">
              <a:spcBef>
                <a:spcPts val="1200"/>
              </a:spcBef>
              <a:spcAft>
                <a:spcPts val="0"/>
              </a:spcAft>
              <a:buNone/>
            </a:pPr>
            <a:r>
              <a:t/>
            </a:r>
            <a:endParaRPr b="1" sz="1800">
              <a:solidFill>
                <a:schemeClr val="dk2"/>
              </a:solidFill>
            </a:endParaRPr>
          </a:p>
        </p:txBody>
      </p:sp>
      <p:pic>
        <p:nvPicPr>
          <p:cNvPr id="76" name="Google Shape;76;p16"/>
          <p:cNvPicPr preferRelativeResize="0"/>
          <p:nvPr/>
        </p:nvPicPr>
        <p:blipFill>
          <a:blip r:embed="rId3">
            <a:alphaModFix/>
          </a:blip>
          <a:stretch>
            <a:fillRect/>
          </a:stretch>
        </p:blipFill>
        <p:spPr>
          <a:xfrm>
            <a:off x="1576775" y="1495825"/>
            <a:ext cx="6054762" cy="3178750"/>
          </a:xfrm>
          <a:prstGeom prst="rect">
            <a:avLst/>
          </a:prstGeom>
          <a:noFill/>
          <a:ln>
            <a:noFill/>
          </a:ln>
        </p:spPr>
      </p:pic>
      <p:sp>
        <p:nvSpPr>
          <p:cNvPr id="77" name="Google Shape;77;p16"/>
          <p:cNvSpPr txBox="1"/>
          <p:nvPr/>
        </p:nvSpPr>
        <p:spPr>
          <a:xfrm>
            <a:off x="4661050" y="4825050"/>
            <a:ext cx="44832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Nguồn hình: https://www.excellentwebworld.com/two-sided-marketplace/</a:t>
            </a:r>
            <a:endParaRPr sz="10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nvSpPr>
        <p:spPr>
          <a:xfrm>
            <a:off x="423950" y="537600"/>
            <a:ext cx="2956500" cy="223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83" name="Google Shape;83;p17"/>
          <p:cNvSpPr txBox="1"/>
          <p:nvPr/>
        </p:nvSpPr>
        <p:spPr>
          <a:xfrm>
            <a:off x="244100" y="177925"/>
            <a:ext cx="5783700" cy="467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0"/>
              </a:spcAft>
              <a:buClr>
                <a:schemeClr val="dk1"/>
              </a:buClr>
              <a:buSzPts val="1100"/>
              <a:buFont typeface="Arial"/>
              <a:buNone/>
            </a:pPr>
            <a:r>
              <a:rPr b="1" lang="en" sz="1600">
                <a:solidFill>
                  <a:schemeClr val="dk2"/>
                </a:solidFill>
              </a:rPr>
              <a:t>BÀI TOÁN – MỤC TIÊU – PHƯƠNG PHÁP</a:t>
            </a:r>
            <a:endParaRPr b="1" sz="1600">
              <a:solidFill>
                <a:schemeClr val="dk2"/>
              </a:solidFill>
            </a:endParaRPr>
          </a:p>
          <a:p>
            <a:pPr indent="0" lvl="0" marL="0" rtl="0" algn="l">
              <a:lnSpc>
                <a:spcPct val="115000"/>
              </a:lnSpc>
              <a:spcBef>
                <a:spcPts val="1400"/>
              </a:spcBef>
              <a:spcAft>
                <a:spcPts val="0"/>
              </a:spcAft>
              <a:buClr>
                <a:schemeClr val="dk1"/>
              </a:buClr>
              <a:buSzPts val="1100"/>
              <a:buFont typeface="Arial"/>
              <a:buNone/>
            </a:pPr>
            <a:r>
              <a:rPr b="1" lang="en" sz="1600">
                <a:solidFill>
                  <a:schemeClr val="dk2"/>
                </a:solidFill>
              </a:rPr>
              <a:t>🎯 Mục tiêu</a:t>
            </a:r>
            <a:endParaRPr b="1" sz="1600">
              <a:solidFill>
                <a:schemeClr val="dk2"/>
              </a:solidFill>
            </a:endParaRPr>
          </a:p>
          <a:p>
            <a:pPr indent="0" lvl="0" marL="0" rtl="0" algn="l">
              <a:lnSpc>
                <a:spcPct val="115000"/>
              </a:lnSpc>
              <a:spcBef>
                <a:spcPts val="1200"/>
              </a:spcBef>
              <a:spcAft>
                <a:spcPts val="0"/>
              </a:spcAft>
              <a:buNone/>
            </a:pPr>
            <a:r>
              <a:rPr b="1" lang="en" sz="1600">
                <a:solidFill>
                  <a:schemeClr val="dk2"/>
                </a:solidFill>
              </a:rPr>
              <a:t>Dự đoán giá hợp lý cho xe máy cũ khi đăng bán.</a:t>
            </a:r>
            <a:br>
              <a:rPr b="1" lang="en" sz="1600">
                <a:solidFill>
                  <a:schemeClr val="dk2"/>
                </a:solidFill>
              </a:rPr>
            </a:br>
            <a:r>
              <a:rPr b="1" lang="en" sz="1600">
                <a:solidFill>
                  <a:schemeClr val="dk2"/>
                </a:solidFill>
              </a:rPr>
              <a:t>Phát hiện bài đăng bất thường có giá quá rẻ hoặc quá đắt.</a:t>
            </a:r>
            <a:endParaRPr b="1" sz="1600">
              <a:solidFill>
                <a:schemeClr val="dk2"/>
              </a:solidFill>
            </a:endParaRPr>
          </a:p>
          <a:p>
            <a:pPr indent="0" lvl="0" marL="0" rtl="0" algn="l">
              <a:lnSpc>
                <a:spcPct val="115000"/>
              </a:lnSpc>
              <a:spcBef>
                <a:spcPts val="1400"/>
              </a:spcBef>
              <a:spcAft>
                <a:spcPts val="0"/>
              </a:spcAft>
              <a:buClr>
                <a:schemeClr val="dk1"/>
              </a:buClr>
              <a:buSzPts val="1100"/>
              <a:buFont typeface="Arial"/>
              <a:buNone/>
            </a:pPr>
            <a:r>
              <a:rPr b="1" lang="en" sz="1600">
                <a:solidFill>
                  <a:schemeClr val="dk2"/>
                </a:solidFill>
              </a:rPr>
              <a:t>🧩 Phương pháp</a:t>
            </a:r>
            <a:endParaRPr b="1" sz="1600">
              <a:solidFill>
                <a:schemeClr val="dk2"/>
              </a:solidFill>
            </a:endParaRPr>
          </a:p>
          <a:p>
            <a:pPr indent="0" lvl="0" marL="0" rtl="0" algn="l">
              <a:lnSpc>
                <a:spcPct val="115000"/>
              </a:lnSpc>
              <a:spcBef>
                <a:spcPts val="1200"/>
              </a:spcBef>
              <a:spcAft>
                <a:spcPts val="0"/>
              </a:spcAft>
              <a:buNone/>
            </a:pPr>
            <a:r>
              <a:rPr b="1" lang="en" sz="1600">
                <a:solidFill>
                  <a:schemeClr val="dk2"/>
                </a:solidFill>
              </a:rPr>
              <a:t>Dự đoán giá → Hồi quy (Regression).</a:t>
            </a:r>
            <a:br>
              <a:rPr b="1" lang="en" sz="1600">
                <a:solidFill>
                  <a:schemeClr val="dk2"/>
                </a:solidFill>
              </a:rPr>
            </a:br>
            <a:r>
              <a:rPr b="1" lang="en" sz="1600">
                <a:solidFill>
                  <a:schemeClr val="dk2"/>
                </a:solidFill>
              </a:rPr>
              <a:t>Phát hiện bất thường → Phát hiện bất thường (Anomaly Detection).</a:t>
            </a:r>
            <a:endParaRPr b="1" sz="1600">
              <a:solidFill>
                <a:schemeClr val="dk2"/>
              </a:solidFill>
            </a:endParaRPr>
          </a:p>
          <a:p>
            <a:pPr indent="0" lvl="0" marL="0" rtl="0" algn="l">
              <a:lnSpc>
                <a:spcPct val="115000"/>
              </a:lnSpc>
              <a:spcBef>
                <a:spcPts val="1200"/>
              </a:spcBef>
              <a:spcAft>
                <a:spcPts val="0"/>
              </a:spcAft>
              <a:buClr>
                <a:schemeClr val="dk1"/>
              </a:buClr>
              <a:buSzPts val="1100"/>
              <a:buFont typeface="Arial"/>
              <a:buNone/>
            </a:pPr>
            <a:r>
              <a:rPr b="1" lang="en" sz="1600">
                <a:solidFill>
                  <a:schemeClr val="dk2"/>
                </a:solidFill>
              </a:rPr>
              <a:t>💡 Hai hướng tiếp cận này giúp:</a:t>
            </a:r>
            <a:endParaRPr b="1" sz="1600">
              <a:solidFill>
                <a:schemeClr val="dk2"/>
              </a:solidFill>
            </a:endParaRPr>
          </a:p>
          <a:p>
            <a:pPr indent="0" lvl="0" marL="0" rtl="0" algn="l">
              <a:lnSpc>
                <a:spcPct val="115000"/>
              </a:lnSpc>
              <a:spcBef>
                <a:spcPts val="1200"/>
              </a:spcBef>
              <a:spcAft>
                <a:spcPts val="0"/>
              </a:spcAft>
              <a:buNone/>
            </a:pPr>
            <a:r>
              <a:rPr b="1" lang="en" sz="1600">
                <a:solidFill>
                  <a:schemeClr val="dk2"/>
                </a:solidFill>
              </a:rPr>
              <a:t>Người bán nhận được gợi ý giá phù hợp.</a:t>
            </a:r>
            <a:br>
              <a:rPr b="1" lang="en" sz="1600">
                <a:solidFill>
                  <a:schemeClr val="dk2"/>
                </a:solidFill>
              </a:rPr>
            </a:br>
            <a:r>
              <a:rPr b="1" lang="en" sz="1600">
                <a:solidFill>
                  <a:schemeClr val="dk2"/>
                </a:solidFill>
              </a:rPr>
              <a:t>Nền tảng phát hiện và xử lý các bài đăng bất thường.</a:t>
            </a:r>
            <a:endParaRPr b="1" sz="1600">
              <a:solidFill>
                <a:schemeClr val="dk2"/>
              </a:solidFill>
            </a:endParaRPr>
          </a:p>
          <a:p>
            <a:pPr indent="0" lvl="0" marL="0" rtl="0" algn="l">
              <a:spcBef>
                <a:spcPts val="1200"/>
              </a:spcBef>
              <a:spcAft>
                <a:spcPts val="0"/>
              </a:spcAft>
              <a:buNone/>
            </a:pPr>
            <a:r>
              <a:t/>
            </a:r>
            <a:endParaRPr b="1" sz="1600">
              <a:solidFill>
                <a:schemeClr val="dk2"/>
              </a:solidFill>
            </a:endParaRPr>
          </a:p>
        </p:txBody>
      </p:sp>
      <p:pic>
        <p:nvPicPr>
          <p:cNvPr id="84" name="Google Shape;84;p17"/>
          <p:cNvPicPr preferRelativeResize="0"/>
          <p:nvPr/>
        </p:nvPicPr>
        <p:blipFill>
          <a:blip r:embed="rId3">
            <a:alphaModFix/>
          </a:blip>
          <a:stretch>
            <a:fillRect/>
          </a:stretch>
        </p:blipFill>
        <p:spPr>
          <a:xfrm>
            <a:off x="6180200" y="152400"/>
            <a:ext cx="2811400" cy="4217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nvSpPr>
        <p:spPr>
          <a:xfrm>
            <a:off x="202775" y="381000"/>
            <a:ext cx="8596500" cy="64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2000">
                <a:solidFill>
                  <a:schemeClr val="dk2"/>
                </a:solidFill>
              </a:rPr>
              <a:t>DATA UNDERSTANDING</a:t>
            </a:r>
            <a:endParaRPr b="1" sz="2000">
              <a:solidFill>
                <a:schemeClr val="dk2"/>
              </a:solidFill>
            </a:endParaRPr>
          </a:p>
          <a:p>
            <a:pPr indent="0" lvl="0" marL="0" rtl="0" algn="l">
              <a:lnSpc>
                <a:spcPct val="115000"/>
              </a:lnSpc>
              <a:spcBef>
                <a:spcPts val="1400"/>
              </a:spcBef>
              <a:spcAft>
                <a:spcPts val="400"/>
              </a:spcAft>
              <a:buNone/>
            </a:pPr>
            <a:r>
              <a:t/>
            </a:r>
            <a:endParaRPr b="1" sz="1300">
              <a:solidFill>
                <a:schemeClr val="dk1"/>
              </a:solidFill>
            </a:endParaRPr>
          </a:p>
        </p:txBody>
      </p:sp>
      <p:pic>
        <p:nvPicPr>
          <p:cNvPr id="90" name="Google Shape;90;p18"/>
          <p:cNvPicPr preferRelativeResize="0"/>
          <p:nvPr/>
        </p:nvPicPr>
        <p:blipFill rotWithShape="1">
          <a:blip r:embed="rId3">
            <a:alphaModFix/>
          </a:blip>
          <a:srcRect b="0" l="574" r="-1391" t="0"/>
          <a:stretch/>
        </p:blipFill>
        <p:spPr>
          <a:xfrm>
            <a:off x="202775" y="1163400"/>
            <a:ext cx="8788824" cy="3673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nvSpPr>
        <p:spPr>
          <a:xfrm>
            <a:off x="395175" y="221075"/>
            <a:ext cx="7797900" cy="32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solidFill>
                  <a:schemeClr val="dk2"/>
                </a:solidFill>
              </a:rPr>
              <a:t>Thư viện &amp; công cụ sử dụng </a:t>
            </a:r>
            <a:endParaRPr b="1" sz="1300">
              <a:solidFill>
                <a:schemeClr val="dk2"/>
              </a:solidFill>
            </a:endParaRPr>
          </a:p>
          <a:p>
            <a:pPr indent="0" lvl="0" marL="0" rtl="0" algn="l">
              <a:lnSpc>
                <a:spcPct val="115000"/>
              </a:lnSpc>
              <a:spcBef>
                <a:spcPts val="1400"/>
              </a:spcBef>
              <a:spcAft>
                <a:spcPts val="0"/>
              </a:spcAft>
              <a:buClr>
                <a:schemeClr val="dk1"/>
              </a:buClr>
              <a:buSzPts val="1100"/>
              <a:buFont typeface="Arial"/>
              <a:buNone/>
            </a:pPr>
            <a:br>
              <a:rPr lang="en" sz="1100">
                <a:solidFill>
                  <a:schemeClr val="dk1"/>
                </a:solidFill>
              </a:rPr>
            </a:br>
            <a:r>
              <a:rPr lang="en" sz="1800">
                <a:solidFill>
                  <a:srgbClr val="188038"/>
                </a:solidFill>
                <a:latin typeface="Roboto Mono"/>
                <a:ea typeface="Roboto Mono"/>
                <a:cs typeface="Roboto Mono"/>
                <a:sym typeface="Roboto Mono"/>
              </a:rPr>
              <a:t>numpy</a:t>
            </a:r>
            <a:r>
              <a:rPr lang="en" sz="1800">
                <a:solidFill>
                  <a:schemeClr val="dk1"/>
                </a:solidFill>
              </a:rPr>
              <a:t>, </a:t>
            </a:r>
            <a:r>
              <a:rPr lang="en" sz="1800">
                <a:solidFill>
                  <a:srgbClr val="188038"/>
                </a:solidFill>
                <a:latin typeface="Roboto Mono"/>
                <a:ea typeface="Roboto Mono"/>
                <a:cs typeface="Roboto Mono"/>
                <a:sym typeface="Roboto Mono"/>
              </a:rPr>
              <a:t>pandas</a:t>
            </a:r>
            <a:r>
              <a:rPr lang="en" sz="1800">
                <a:solidFill>
                  <a:schemeClr val="dk1"/>
                </a:solidFill>
              </a:rPr>
              <a:t>, </a:t>
            </a:r>
            <a:r>
              <a:rPr lang="en" sz="1800">
                <a:solidFill>
                  <a:srgbClr val="188038"/>
                </a:solidFill>
                <a:latin typeface="Roboto Mono"/>
                <a:ea typeface="Roboto Mono"/>
                <a:cs typeface="Roboto Mono"/>
                <a:sym typeface="Roboto Mono"/>
              </a:rPr>
              <a:t>matplotlib</a:t>
            </a:r>
            <a:r>
              <a:rPr lang="en" sz="1800">
                <a:solidFill>
                  <a:schemeClr val="dk1"/>
                </a:solidFill>
              </a:rPr>
              <a:t>, </a:t>
            </a:r>
            <a:r>
              <a:rPr lang="en" sz="1800">
                <a:solidFill>
                  <a:srgbClr val="188038"/>
                </a:solidFill>
                <a:latin typeface="Roboto Mono"/>
                <a:ea typeface="Roboto Mono"/>
                <a:cs typeface="Roboto Mono"/>
                <a:sym typeface="Roboto Mono"/>
              </a:rPr>
              <a:t>seaborn</a:t>
            </a:r>
            <a:r>
              <a:rPr lang="en" sz="1800">
                <a:solidFill>
                  <a:schemeClr val="dk1"/>
                </a:solidFill>
              </a:rPr>
              <a:t>, </a:t>
            </a:r>
            <a:r>
              <a:rPr lang="en" sz="1800">
                <a:solidFill>
                  <a:srgbClr val="188038"/>
                </a:solidFill>
                <a:latin typeface="Roboto Mono"/>
                <a:ea typeface="Roboto Mono"/>
                <a:cs typeface="Roboto Mono"/>
                <a:sym typeface="Roboto Mono"/>
              </a:rPr>
              <a:t>scikit-learn</a:t>
            </a:r>
            <a:r>
              <a:rPr lang="en" sz="1800">
                <a:solidFill>
                  <a:schemeClr val="dk1"/>
                </a:solidFill>
              </a:rPr>
              <a:t>, </a:t>
            </a:r>
            <a:r>
              <a:rPr lang="en" sz="1800">
                <a:solidFill>
                  <a:srgbClr val="188038"/>
                </a:solidFill>
                <a:latin typeface="Roboto Mono"/>
                <a:ea typeface="Roboto Mono"/>
                <a:cs typeface="Roboto Mono"/>
                <a:sym typeface="Roboto Mono"/>
              </a:rPr>
              <a:t>xgboost</a:t>
            </a:r>
            <a:r>
              <a:rPr lang="en" sz="1800">
                <a:solidFill>
                  <a:schemeClr val="dk1"/>
                </a:solidFill>
              </a:rPr>
              <a:t>, </a:t>
            </a:r>
            <a:r>
              <a:rPr lang="en" sz="1800">
                <a:solidFill>
                  <a:srgbClr val="188038"/>
                </a:solidFill>
                <a:latin typeface="Roboto Mono"/>
                <a:ea typeface="Roboto Mono"/>
                <a:cs typeface="Roboto Mono"/>
                <a:sym typeface="Roboto Mono"/>
              </a:rPr>
              <a:t>lightgbm</a:t>
            </a:r>
            <a:r>
              <a:rPr lang="en" sz="1800">
                <a:solidFill>
                  <a:schemeClr val="dk1"/>
                </a:solidFill>
              </a:rPr>
              <a:t>, </a:t>
            </a:r>
            <a:r>
              <a:rPr lang="en" sz="1800">
                <a:solidFill>
                  <a:srgbClr val="188038"/>
                </a:solidFill>
                <a:latin typeface="Roboto Mono"/>
                <a:ea typeface="Roboto Mono"/>
                <a:cs typeface="Roboto Mono"/>
                <a:sym typeface="Roboto Mono"/>
              </a:rPr>
              <a:t>imbalanced-learn</a:t>
            </a:r>
            <a:r>
              <a:rPr lang="en" sz="1800">
                <a:solidFill>
                  <a:schemeClr val="dk1"/>
                </a:solidFill>
              </a:rPr>
              <a:t>, </a:t>
            </a:r>
            <a:r>
              <a:rPr lang="en" sz="1800">
                <a:solidFill>
                  <a:srgbClr val="188038"/>
                </a:solidFill>
                <a:latin typeface="Roboto Mono"/>
                <a:ea typeface="Roboto Mono"/>
                <a:cs typeface="Roboto Mono"/>
                <a:sym typeface="Roboto Mono"/>
              </a:rPr>
              <a:t>PySpark</a:t>
            </a:r>
            <a:r>
              <a:rPr lang="en" sz="1800">
                <a:solidFill>
                  <a:schemeClr val="dk1"/>
                </a:solidFill>
              </a:rPr>
              <a:t>, </a:t>
            </a:r>
            <a:r>
              <a:rPr lang="en" sz="1800">
                <a:solidFill>
                  <a:srgbClr val="188038"/>
                </a:solidFill>
                <a:latin typeface="Roboto Mono"/>
                <a:ea typeface="Roboto Mono"/>
                <a:cs typeface="Roboto Mono"/>
                <a:sym typeface="Roboto Mono"/>
              </a:rPr>
              <a:t>ydata-profiling</a:t>
            </a:r>
            <a:r>
              <a:rPr lang="en" sz="1800">
                <a:solidFill>
                  <a:schemeClr val="dk1"/>
                </a:solidFill>
              </a:rPr>
              <a:t>,...</a:t>
            </a:r>
            <a:endParaRPr sz="18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100">
              <a:solidFill>
                <a:schemeClr val="dk1"/>
              </a:solidFill>
            </a:endParaRPr>
          </a:p>
          <a:p>
            <a:pPr indent="0" lvl="0" marL="0" rtl="0" algn="l">
              <a:spcBef>
                <a:spcPts val="1200"/>
              </a:spcBef>
              <a:spcAft>
                <a:spcPts val="0"/>
              </a:spcAft>
              <a:buNone/>
            </a:pPr>
            <a:r>
              <a:t/>
            </a:r>
            <a:endParaRPr sz="1800">
              <a:solidFill>
                <a:schemeClr val="dk2"/>
              </a:solidFill>
            </a:endParaRPr>
          </a:p>
        </p:txBody>
      </p:sp>
      <p:pic>
        <p:nvPicPr>
          <p:cNvPr id="96" name="Google Shape;96;p19"/>
          <p:cNvPicPr preferRelativeResize="0"/>
          <p:nvPr/>
        </p:nvPicPr>
        <p:blipFill>
          <a:blip r:embed="rId3">
            <a:alphaModFix/>
          </a:blip>
          <a:stretch>
            <a:fillRect/>
          </a:stretch>
        </p:blipFill>
        <p:spPr>
          <a:xfrm>
            <a:off x="1711600" y="1870775"/>
            <a:ext cx="1365746" cy="1401925"/>
          </a:xfrm>
          <a:prstGeom prst="rect">
            <a:avLst/>
          </a:prstGeom>
          <a:noFill/>
          <a:ln>
            <a:noFill/>
          </a:ln>
        </p:spPr>
      </p:pic>
      <p:pic>
        <p:nvPicPr>
          <p:cNvPr id="97" name="Google Shape;97;p19"/>
          <p:cNvPicPr preferRelativeResize="0"/>
          <p:nvPr/>
        </p:nvPicPr>
        <p:blipFill>
          <a:blip r:embed="rId4">
            <a:alphaModFix/>
          </a:blip>
          <a:stretch>
            <a:fillRect/>
          </a:stretch>
        </p:blipFill>
        <p:spPr>
          <a:xfrm>
            <a:off x="2353675" y="3436775"/>
            <a:ext cx="1278026" cy="1286325"/>
          </a:xfrm>
          <a:prstGeom prst="rect">
            <a:avLst/>
          </a:prstGeom>
          <a:noFill/>
          <a:ln>
            <a:noFill/>
          </a:ln>
        </p:spPr>
      </p:pic>
      <p:pic>
        <p:nvPicPr>
          <p:cNvPr id="98" name="Google Shape;98;p19"/>
          <p:cNvPicPr preferRelativeResize="0"/>
          <p:nvPr/>
        </p:nvPicPr>
        <p:blipFill>
          <a:blip r:embed="rId5">
            <a:alphaModFix/>
          </a:blip>
          <a:stretch>
            <a:fillRect/>
          </a:stretch>
        </p:blipFill>
        <p:spPr>
          <a:xfrm>
            <a:off x="3870021" y="2120200"/>
            <a:ext cx="1200150" cy="1152525"/>
          </a:xfrm>
          <a:prstGeom prst="rect">
            <a:avLst/>
          </a:prstGeom>
          <a:noFill/>
          <a:ln>
            <a:noFill/>
          </a:ln>
        </p:spPr>
      </p:pic>
      <p:pic>
        <p:nvPicPr>
          <p:cNvPr id="99" name="Google Shape;99;p19"/>
          <p:cNvPicPr preferRelativeResize="0"/>
          <p:nvPr/>
        </p:nvPicPr>
        <p:blipFill>
          <a:blip r:embed="rId6">
            <a:alphaModFix/>
          </a:blip>
          <a:stretch>
            <a:fillRect/>
          </a:stretch>
        </p:blipFill>
        <p:spPr>
          <a:xfrm>
            <a:off x="4783746" y="3510050"/>
            <a:ext cx="1343025" cy="1276350"/>
          </a:xfrm>
          <a:prstGeom prst="rect">
            <a:avLst/>
          </a:prstGeom>
          <a:noFill/>
          <a:ln>
            <a:noFill/>
          </a:ln>
        </p:spPr>
      </p:pic>
      <p:pic>
        <p:nvPicPr>
          <p:cNvPr id="100" name="Google Shape;100;p19"/>
          <p:cNvPicPr preferRelativeResize="0"/>
          <p:nvPr/>
        </p:nvPicPr>
        <p:blipFill>
          <a:blip r:embed="rId7">
            <a:alphaModFix/>
          </a:blip>
          <a:stretch>
            <a:fillRect/>
          </a:stretch>
        </p:blipFill>
        <p:spPr>
          <a:xfrm>
            <a:off x="5481346" y="1791663"/>
            <a:ext cx="1622834" cy="1401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20"/>
          <p:cNvPicPr preferRelativeResize="0"/>
          <p:nvPr/>
        </p:nvPicPr>
        <p:blipFill>
          <a:blip r:embed="rId3">
            <a:alphaModFix/>
          </a:blip>
          <a:stretch>
            <a:fillRect/>
          </a:stretch>
        </p:blipFill>
        <p:spPr>
          <a:xfrm>
            <a:off x="2341825" y="3024625"/>
            <a:ext cx="6693500" cy="1930900"/>
          </a:xfrm>
          <a:prstGeom prst="rect">
            <a:avLst/>
          </a:prstGeom>
          <a:noFill/>
          <a:ln>
            <a:noFill/>
          </a:ln>
        </p:spPr>
      </p:pic>
      <p:sp>
        <p:nvSpPr>
          <p:cNvPr id="106" name="Google Shape;106;p20"/>
          <p:cNvSpPr txBox="1"/>
          <p:nvPr/>
        </p:nvSpPr>
        <p:spPr>
          <a:xfrm>
            <a:off x="-29250" y="242675"/>
            <a:ext cx="5247600" cy="4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2"/>
                </a:solidFill>
              </a:rPr>
              <a:t>EDA – PHÂN TÍCH DỮ LIỆU KHÁM PHÁ</a:t>
            </a:r>
            <a:endParaRPr b="1" sz="2000">
              <a:solidFill>
                <a:schemeClr val="dk2"/>
              </a:solidFill>
            </a:endParaRPr>
          </a:p>
        </p:txBody>
      </p:sp>
      <p:pic>
        <p:nvPicPr>
          <p:cNvPr id="107" name="Google Shape;107;p20"/>
          <p:cNvPicPr preferRelativeResize="0"/>
          <p:nvPr/>
        </p:nvPicPr>
        <p:blipFill>
          <a:blip r:embed="rId4">
            <a:alphaModFix/>
          </a:blip>
          <a:stretch>
            <a:fillRect/>
          </a:stretch>
        </p:blipFill>
        <p:spPr>
          <a:xfrm>
            <a:off x="2341825" y="661475"/>
            <a:ext cx="6693499" cy="2237225"/>
          </a:xfrm>
          <a:prstGeom prst="rect">
            <a:avLst/>
          </a:prstGeom>
          <a:noFill/>
          <a:ln>
            <a:noFill/>
          </a:ln>
        </p:spPr>
      </p:pic>
      <p:sp>
        <p:nvSpPr>
          <p:cNvPr id="108" name="Google Shape;108;p20"/>
          <p:cNvSpPr txBox="1"/>
          <p:nvPr/>
        </p:nvSpPr>
        <p:spPr>
          <a:xfrm>
            <a:off x="168550" y="611850"/>
            <a:ext cx="1977600" cy="4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Thống kê về giá</a:t>
            </a:r>
            <a:endParaRPr b="1">
              <a:solidFill>
                <a:schemeClr val="dk2"/>
              </a:solidFill>
            </a:endParaRPr>
          </a:p>
        </p:txBody>
      </p:sp>
      <p:pic>
        <p:nvPicPr>
          <p:cNvPr id="109" name="Google Shape;109;p20"/>
          <p:cNvPicPr preferRelativeResize="0"/>
          <p:nvPr/>
        </p:nvPicPr>
        <p:blipFill>
          <a:blip r:embed="rId5">
            <a:alphaModFix/>
          </a:blip>
          <a:stretch>
            <a:fillRect/>
          </a:stretch>
        </p:blipFill>
        <p:spPr>
          <a:xfrm>
            <a:off x="152400" y="1224750"/>
            <a:ext cx="2037025" cy="352020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nvSpPr>
        <p:spPr>
          <a:xfrm>
            <a:off x="168550" y="611850"/>
            <a:ext cx="5715000" cy="4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Các biến số (numaric </a:t>
            </a:r>
            <a:r>
              <a:rPr b="1" lang="en">
                <a:solidFill>
                  <a:schemeClr val="dk2"/>
                </a:solidFill>
              </a:rPr>
              <a:t>variable</a:t>
            </a:r>
            <a:r>
              <a:rPr b="1" lang="en">
                <a:solidFill>
                  <a:schemeClr val="dk2"/>
                </a:solidFill>
              </a:rPr>
              <a:t>) ảnh hưởng đến biến giá (xài log)</a:t>
            </a:r>
            <a:endParaRPr b="1">
              <a:solidFill>
                <a:schemeClr val="dk2"/>
              </a:solidFill>
            </a:endParaRPr>
          </a:p>
        </p:txBody>
      </p:sp>
      <p:pic>
        <p:nvPicPr>
          <p:cNvPr id="115" name="Google Shape;115;p21"/>
          <p:cNvPicPr preferRelativeResize="0"/>
          <p:nvPr/>
        </p:nvPicPr>
        <p:blipFill>
          <a:blip r:embed="rId3">
            <a:alphaModFix/>
          </a:blip>
          <a:stretch>
            <a:fillRect/>
          </a:stretch>
        </p:blipFill>
        <p:spPr>
          <a:xfrm>
            <a:off x="735525" y="1224750"/>
            <a:ext cx="3510849" cy="1834175"/>
          </a:xfrm>
          <a:prstGeom prst="rect">
            <a:avLst/>
          </a:prstGeom>
          <a:noFill/>
          <a:ln>
            <a:noFill/>
          </a:ln>
        </p:spPr>
      </p:pic>
      <p:pic>
        <p:nvPicPr>
          <p:cNvPr id="116" name="Google Shape;116;p21"/>
          <p:cNvPicPr preferRelativeResize="0"/>
          <p:nvPr/>
        </p:nvPicPr>
        <p:blipFill>
          <a:blip r:embed="rId4">
            <a:alphaModFix/>
          </a:blip>
          <a:stretch>
            <a:fillRect/>
          </a:stretch>
        </p:blipFill>
        <p:spPr>
          <a:xfrm>
            <a:off x="5004325" y="1224750"/>
            <a:ext cx="3809899" cy="1799925"/>
          </a:xfrm>
          <a:prstGeom prst="rect">
            <a:avLst/>
          </a:prstGeom>
          <a:noFill/>
          <a:ln>
            <a:noFill/>
          </a:ln>
        </p:spPr>
      </p:pic>
      <p:pic>
        <p:nvPicPr>
          <p:cNvPr id="117" name="Google Shape;117;p21"/>
          <p:cNvPicPr preferRelativeResize="0"/>
          <p:nvPr/>
        </p:nvPicPr>
        <p:blipFill>
          <a:blip r:embed="rId5">
            <a:alphaModFix/>
          </a:blip>
          <a:stretch>
            <a:fillRect/>
          </a:stretch>
        </p:blipFill>
        <p:spPr>
          <a:xfrm>
            <a:off x="735528" y="3211325"/>
            <a:ext cx="3510850" cy="1831050"/>
          </a:xfrm>
          <a:prstGeom prst="rect">
            <a:avLst/>
          </a:prstGeom>
          <a:noFill/>
          <a:ln>
            <a:noFill/>
          </a:ln>
        </p:spPr>
      </p:pic>
      <p:pic>
        <p:nvPicPr>
          <p:cNvPr id="118" name="Google Shape;118;p21"/>
          <p:cNvPicPr preferRelativeResize="0"/>
          <p:nvPr/>
        </p:nvPicPr>
        <p:blipFill>
          <a:blip r:embed="rId6">
            <a:alphaModFix/>
          </a:blip>
          <a:stretch>
            <a:fillRect/>
          </a:stretch>
        </p:blipFill>
        <p:spPr>
          <a:xfrm>
            <a:off x="5004325" y="3147150"/>
            <a:ext cx="3809900" cy="1814025"/>
          </a:xfrm>
          <a:prstGeom prst="rect">
            <a:avLst/>
          </a:prstGeom>
          <a:noFill/>
          <a:ln>
            <a:noFill/>
          </a:ln>
        </p:spPr>
      </p:pic>
      <p:sp>
        <p:nvSpPr>
          <p:cNvPr id="119" name="Google Shape;119;p21"/>
          <p:cNvSpPr txBox="1"/>
          <p:nvPr/>
        </p:nvSpPr>
        <p:spPr>
          <a:xfrm>
            <a:off x="-29250" y="242675"/>
            <a:ext cx="5247600" cy="4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2"/>
                </a:solidFill>
              </a:rPr>
              <a:t>EDA – PHÂN TÍCH DỮ LIỆU KHÁM PHÁ</a:t>
            </a:r>
            <a:endParaRPr b="1" sz="20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